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71" r:id="rId3"/>
    <p:sldId id="259" r:id="rId4"/>
    <p:sldId id="273" r:id="rId5"/>
    <p:sldId id="267" r:id="rId6"/>
    <p:sldId id="258" r:id="rId7"/>
    <p:sldId id="261" r:id="rId8"/>
    <p:sldId id="262" r:id="rId9"/>
    <p:sldId id="263" r:id="rId10"/>
    <p:sldId id="264" r:id="rId11"/>
    <p:sldId id="265" r:id="rId12"/>
    <p:sldId id="266" r:id="rId13"/>
    <p:sldId id="280" r:id="rId14"/>
    <p:sldId id="268" r:id="rId15"/>
    <p:sldId id="276" r:id="rId16"/>
    <p:sldId id="275" r:id="rId17"/>
    <p:sldId id="274" r:id="rId18"/>
    <p:sldId id="278" r:id="rId19"/>
    <p:sldId id="277" r:id="rId20"/>
    <p:sldId id="272" r:id="rId21"/>
    <p:sldId id="279" r:id="rId22"/>
    <p:sldId id="269"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361" autoAdjust="0"/>
  </p:normalViewPr>
  <p:slideViewPr>
    <p:cSldViewPr snapToGrid="0">
      <p:cViewPr>
        <p:scale>
          <a:sx n="62" d="100"/>
          <a:sy n="62" d="100"/>
        </p:scale>
        <p:origin x="1488"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tiff>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FFA3B-4ECF-4F0F-AE8B-CD7B80D889FE}" type="datetimeFigureOut">
              <a:rPr lang="en-IN" smtClean="0"/>
              <a:t>28-11-2018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17EBEC-F1F0-48AF-9533-401A02BABC2E}" type="slidenum">
              <a:rPr lang="en-IN" smtClean="0"/>
              <a:t>‹#›</a:t>
            </a:fld>
            <a:endParaRPr lang="en-IN"/>
          </a:p>
        </p:txBody>
      </p:sp>
    </p:spTree>
    <p:extLst>
      <p:ext uri="{BB962C8B-B14F-4D97-AF65-F5344CB8AC3E}">
        <p14:creationId xmlns:p14="http://schemas.microsoft.com/office/powerpoint/2010/main" val="3667274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tackify.com/complete-docker-toolkit/"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smtClean="0"/>
              <a:t>Docker is a tool that allows developers, sys-admins etc. to easily deploy their applications in a sandbox (called </a:t>
            </a:r>
            <a:r>
              <a:rPr lang="en-IN" sz="1200" i="1" dirty="0" smtClean="0"/>
              <a:t>containers</a:t>
            </a:r>
            <a:r>
              <a:rPr lang="en-IN" sz="1200" dirty="0" smtClean="0"/>
              <a:t>) to run on the host operating system i.e. Linux. </a:t>
            </a:r>
          </a:p>
          <a:p>
            <a:endParaRPr lang="en-IN" dirty="0" smtClean="0"/>
          </a:p>
          <a:p>
            <a:r>
              <a:rPr lang="en-IN" sz="1200" dirty="0" smtClean="0"/>
              <a:t>Docker is a platform for packaging, deploying, and running applications.</a:t>
            </a:r>
          </a:p>
          <a:p>
            <a:endParaRPr lang="en-IN" sz="1200" dirty="0" smtClean="0"/>
          </a:p>
          <a:p>
            <a:r>
              <a:rPr lang="en-IN" sz="1200" b="0" i="0" kern="1200" dirty="0" smtClean="0">
                <a:solidFill>
                  <a:schemeClr val="tx1"/>
                </a:solidFill>
                <a:effectLst/>
                <a:latin typeface="+mn-lt"/>
                <a:ea typeface="+mn-ea"/>
                <a:cs typeface="+mn-cs"/>
              </a:rPr>
              <a:t>Unlike virtual machines, containers do not have the high overhead</a:t>
            </a:r>
          </a:p>
          <a:p>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3</a:t>
            </a:fld>
            <a:endParaRPr lang="en-IN"/>
          </a:p>
        </p:txBody>
      </p:sp>
    </p:spTree>
    <p:extLst>
      <p:ext uri="{BB962C8B-B14F-4D97-AF65-F5344CB8AC3E}">
        <p14:creationId xmlns:p14="http://schemas.microsoft.com/office/powerpoint/2010/main" val="959690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The guest OS is either part of a partitioned system or part of a virtual machine (VM) setup. A guest OS provides an alternative OS for a device.</a:t>
            </a:r>
          </a:p>
          <a:p>
            <a:r>
              <a:rPr lang="en-IN" sz="1200" b="0" i="0" kern="1200" dirty="0" smtClean="0">
                <a:solidFill>
                  <a:schemeClr val="tx1"/>
                </a:solidFill>
                <a:effectLst/>
                <a:latin typeface="+mn-lt"/>
                <a:ea typeface="+mn-ea"/>
                <a:cs typeface="+mn-cs"/>
              </a:rPr>
              <a:t>n VM setups, a guest OS is delivered through a virtual machine environment through a tool called a hypervisor.</a:t>
            </a:r>
          </a:p>
          <a:p>
            <a:endParaRPr lang="en-IN" sz="1200" b="0" i="0" kern="1200" dirty="0" smtClean="0">
              <a:solidFill>
                <a:schemeClr val="tx1"/>
              </a:solidFill>
              <a:effectLst/>
              <a:latin typeface="+mn-lt"/>
              <a:ea typeface="+mn-ea"/>
              <a:cs typeface="+mn-cs"/>
            </a:endParaRPr>
          </a:p>
          <a:p>
            <a:r>
              <a:rPr lang="en-IN" sz="1200" b="0" i="0" kern="1200" dirty="0" smtClean="0">
                <a:solidFill>
                  <a:schemeClr val="tx1"/>
                </a:solidFill>
                <a:effectLst/>
                <a:latin typeface="+mn-lt"/>
                <a:ea typeface="+mn-ea"/>
                <a:cs typeface="+mn-cs"/>
              </a:rPr>
              <a:t> Again, the machine will typically have a host OS, where the guest OS will operate "within" the host OS. This can lead to limitations on file saving and other operations within the guest OS, depending on whether the guest OS is said to be "persistent."</a:t>
            </a:r>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4</a:t>
            </a:fld>
            <a:endParaRPr lang="en-IN"/>
          </a:p>
        </p:txBody>
      </p:sp>
    </p:spTree>
    <p:extLst>
      <p:ext uri="{BB962C8B-B14F-4D97-AF65-F5344CB8AC3E}">
        <p14:creationId xmlns:p14="http://schemas.microsoft.com/office/powerpoint/2010/main" val="4150465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b="0" i="0" kern="1200" dirty="0" smtClean="0">
              <a:solidFill>
                <a:schemeClr val="tx1"/>
              </a:solidFill>
              <a:effectLst/>
              <a:latin typeface="+mn-lt"/>
              <a:ea typeface="+mn-ea"/>
              <a:cs typeface="+mn-cs"/>
            </a:endParaRPr>
          </a:p>
          <a:p>
            <a:endParaRPr lang="en-IN" sz="1200" b="0" i="0" kern="1200" dirty="0" smtClean="0">
              <a:solidFill>
                <a:schemeClr val="tx1"/>
              </a:solidFill>
              <a:effectLst/>
              <a:latin typeface="+mn-lt"/>
              <a:ea typeface="+mn-ea"/>
              <a:cs typeface="+mn-cs"/>
            </a:endParaRPr>
          </a:p>
          <a:p>
            <a:r>
              <a:rPr lang="en-IN" sz="1200" b="0" i="0" kern="1200" dirty="0" smtClean="0">
                <a:solidFill>
                  <a:schemeClr val="tx1"/>
                </a:solidFill>
                <a:effectLst/>
                <a:latin typeface="+mn-lt"/>
                <a:ea typeface="+mn-ea"/>
                <a:cs typeface="+mn-cs"/>
              </a:rPr>
              <a:t>Compared to virtual machines, containers use less memory and less CPU.</a:t>
            </a:r>
          </a:p>
          <a:p>
            <a:r>
              <a:rPr lang="en-IN" sz="1200" b="0" i="0" kern="1200" dirty="0" smtClean="0">
                <a:solidFill>
                  <a:schemeClr val="tx1"/>
                </a:solidFill>
                <a:effectLst/>
                <a:latin typeface="+mn-lt"/>
                <a:ea typeface="+mn-ea"/>
                <a:cs typeface="+mn-cs"/>
              </a:rPr>
              <a:t>However, a Linux runtime is required for Docker. </a:t>
            </a:r>
          </a:p>
          <a:p>
            <a:r>
              <a:rPr lang="en-IN" dirty="0" smtClean="0"/>
              <a:t>• Greater portability </a:t>
            </a:r>
          </a:p>
          <a:p>
            <a:r>
              <a:rPr lang="en-IN" dirty="0" smtClean="0"/>
              <a:t>• Containers are easy to manage as they share a common OS − Share multiple workloads on a single OS</a:t>
            </a:r>
          </a:p>
          <a:p>
            <a:r>
              <a:rPr lang="en-IN" dirty="0" smtClean="0"/>
              <a:t>• Less CPU, RAM, storage space required</a:t>
            </a:r>
            <a:endParaRPr lang="en-IN" sz="1200" b="0" i="0" kern="1200" dirty="0" smtClean="0">
              <a:solidFill>
                <a:schemeClr val="tx1"/>
              </a:solidFill>
              <a:effectLst/>
              <a:latin typeface="+mn-lt"/>
              <a:ea typeface="+mn-ea"/>
              <a:cs typeface="+mn-cs"/>
            </a:endParaRPr>
          </a:p>
          <a:p>
            <a:endParaRPr lang="en-IN" sz="1200" b="0" i="0" kern="1200" dirty="0" smtClean="0">
              <a:solidFill>
                <a:schemeClr val="tx1"/>
              </a:solidFill>
              <a:effectLst/>
              <a:latin typeface="+mn-lt"/>
              <a:ea typeface="+mn-ea"/>
              <a:cs typeface="+mn-cs"/>
            </a:endParaRPr>
          </a:p>
          <a:p>
            <a:r>
              <a:rPr lang="en-IN" sz="1200" b="0" i="0" kern="1200" dirty="0" smtClean="0">
                <a:solidFill>
                  <a:schemeClr val="tx1"/>
                </a:solidFill>
                <a:effectLst/>
                <a:latin typeface="+mn-lt"/>
                <a:ea typeface="+mn-ea"/>
                <a:cs typeface="+mn-cs"/>
              </a:rPr>
              <a:t> </a:t>
            </a:r>
            <a:r>
              <a:rPr lang="en-IN" sz="1200" b="0" i="0" u="none" strike="noStrike" kern="1200" dirty="0" smtClean="0">
                <a:solidFill>
                  <a:schemeClr val="tx1"/>
                </a:solidFill>
                <a:effectLst/>
                <a:latin typeface="+mn-lt"/>
                <a:ea typeface="+mn-ea"/>
                <a:cs typeface="+mn-cs"/>
                <a:hlinkClick r:id="rId3"/>
              </a:rPr>
              <a:t>Docker</a:t>
            </a:r>
            <a:r>
              <a:rPr lang="en-IN" sz="1200" b="0" i="0" kern="1200" dirty="0" smtClean="0">
                <a:solidFill>
                  <a:schemeClr val="tx1"/>
                </a:solidFill>
                <a:effectLst/>
                <a:latin typeface="+mn-lt"/>
                <a:ea typeface="+mn-ea"/>
                <a:cs typeface="+mn-cs"/>
              </a:rPr>
              <a:t> packages applications as images that contain everything needed to run them: code, runtime environment, libraries, and configuration. head and hence enable more efficient usage of the underlying system and resources.</a:t>
            </a:r>
            <a:endParaRPr lang="en-IN" dirty="0" smtClean="0"/>
          </a:p>
          <a:p>
            <a:endParaRPr lang="en-IN" dirty="0" smtClean="0"/>
          </a:p>
          <a:p>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5</a:t>
            </a:fld>
            <a:endParaRPr lang="en-IN"/>
          </a:p>
        </p:txBody>
      </p:sp>
    </p:spTree>
    <p:extLst>
      <p:ext uri="{BB962C8B-B14F-4D97-AF65-F5344CB8AC3E}">
        <p14:creationId xmlns:p14="http://schemas.microsoft.com/office/powerpoint/2010/main" val="1613151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Containers enable any payload  to be encapsulated as a lightweight, Portable self-sufficient container, that  can be manipulated using standard operations and run consistently on any hardware platform.</a:t>
            </a:r>
          </a:p>
          <a:p>
            <a:endParaRPr lang="en-US" dirty="0" smtClean="0"/>
          </a:p>
          <a:p>
            <a:r>
              <a:rPr lang="en-US" dirty="0" smtClean="0"/>
              <a:t>Containers offer logical packaging mechanism </a:t>
            </a:r>
            <a:r>
              <a:rPr lang="en-IN" sz="1200" b="0" i="0" kern="1200" dirty="0" smtClean="0">
                <a:solidFill>
                  <a:schemeClr val="tx1"/>
                </a:solidFill>
                <a:effectLst/>
                <a:latin typeface="+mn-lt"/>
                <a:ea typeface="+mn-ea"/>
                <a:cs typeface="+mn-cs"/>
              </a:rPr>
              <a:t> in which applications can be abstracted from the environment in which they actually run.</a:t>
            </a:r>
            <a:endParaRPr lang="en-US" dirty="0" smtClean="0"/>
          </a:p>
          <a:p>
            <a:endParaRPr lang="en-US" dirty="0" smtClean="0"/>
          </a:p>
          <a:p>
            <a:r>
              <a:rPr lang="en-IN" sz="1200" b="0" i="0" kern="1200" dirty="0" smtClean="0">
                <a:solidFill>
                  <a:schemeClr val="tx1"/>
                </a:solidFill>
                <a:effectLst/>
                <a:latin typeface="+mn-lt"/>
                <a:ea typeface="+mn-ea"/>
                <a:cs typeface="+mn-cs"/>
              </a:rPr>
              <a:t>This decoupling allows container-based applications to be deployed easily and consistently, regardless of whether the target environment is a private data </a:t>
            </a:r>
            <a:r>
              <a:rPr lang="en-IN" sz="1200" b="0" i="0" kern="1200" dirty="0" err="1" smtClean="0">
                <a:solidFill>
                  <a:schemeClr val="tx1"/>
                </a:solidFill>
                <a:effectLst/>
                <a:latin typeface="+mn-lt"/>
                <a:ea typeface="+mn-ea"/>
                <a:cs typeface="+mn-cs"/>
              </a:rPr>
              <a:t>center</a:t>
            </a:r>
            <a:r>
              <a:rPr lang="en-IN" sz="1200" b="0" i="0" kern="1200" dirty="0" smtClean="0">
                <a:solidFill>
                  <a:schemeClr val="tx1"/>
                </a:solidFill>
                <a:effectLst/>
                <a:latin typeface="+mn-lt"/>
                <a:ea typeface="+mn-ea"/>
                <a:cs typeface="+mn-cs"/>
              </a:rPr>
              <a:t>, the public cloud, or even a developer’s personal laptop. This gives developers the ability to create predictable environments that are isolated from rest of the applications and can be run anywhere.</a:t>
            </a:r>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12</a:t>
            </a:fld>
            <a:endParaRPr lang="en-IN"/>
          </a:p>
        </p:txBody>
      </p:sp>
    </p:spTree>
    <p:extLst>
      <p:ext uri="{BB962C8B-B14F-4D97-AF65-F5344CB8AC3E}">
        <p14:creationId xmlns:p14="http://schemas.microsoft.com/office/powerpoint/2010/main" val="1770533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IN" sz="1200" b="0" i="0" kern="1200" dirty="0" smtClean="0">
                <a:solidFill>
                  <a:schemeClr val="tx1"/>
                </a:solidFill>
                <a:effectLst/>
                <a:latin typeface="+mn-lt"/>
                <a:ea typeface="+mn-ea"/>
                <a:cs typeface="+mn-cs"/>
              </a:rPr>
              <a:t/>
            </a:r>
            <a:br>
              <a:rPr lang="en-IN" sz="1200" b="0" i="0" kern="1200" dirty="0" smtClean="0">
                <a:solidFill>
                  <a:schemeClr val="tx1"/>
                </a:solidFill>
                <a:effectLst/>
                <a:latin typeface="+mn-lt"/>
                <a:ea typeface="+mn-ea"/>
                <a:cs typeface="+mn-cs"/>
              </a:rPr>
            </a:br>
            <a:endParaRPr lang="en-IN" sz="1200" b="0" i="0" kern="1200" dirty="0" smtClean="0">
              <a:solidFill>
                <a:schemeClr val="tx1"/>
              </a:solidFill>
              <a:effectLst/>
              <a:latin typeface="+mn-lt"/>
              <a:ea typeface="+mn-ea"/>
              <a:cs typeface="+mn-cs"/>
            </a:endParaRPr>
          </a:p>
          <a:p>
            <a:pPr fontAlgn="base"/>
            <a:r>
              <a:rPr lang="en-IN" sz="1200" b="0" i="0" kern="1200" dirty="0" smtClean="0">
                <a:solidFill>
                  <a:schemeClr val="tx1"/>
                </a:solidFill>
                <a:effectLst/>
                <a:latin typeface="+mn-lt"/>
                <a:ea typeface="+mn-ea"/>
                <a:cs typeface="+mn-cs"/>
              </a:rPr>
              <a:t>Docker client provides cli only, it is just an http </a:t>
            </a:r>
            <a:r>
              <a:rPr lang="en-IN" sz="1200" b="0" i="0" kern="1200" dirty="0" err="1" smtClean="0">
                <a:solidFill>
                  <a:schemeClr val="tx1"/>
                </a:solidFill>
                <a:effectLst/>
                <a:latin typeface="+mn-lt"/>
                <a:ea typeface="+mn-ea"/>
                <a:cs typeface="+mn-cs"/>
              </a:rPr>
              <a:t>api</a:t>
            </a:r>
            <a:r>
              <a:rPr lang="en-IN" sz="1200" b="0" i="0" kern="1200" dirty="0" smtClean="0">
                <a:solidFill>
                  <a:schemeClr val="tx1"/>
                </a:solidFill>
                <a:effectLst/>
                <a:latin typeface="+mn-lt"/>
                <a:ea typeface="+mn-ea"/>
                <a:cs typeface="+mn-cs"/>
              </a:rPr>
              <a:t> wrapper, Like </a:t>
            </a:r>
            <a:r>
              <a:rPr lang="en-IN" sz="1200" b="0" i="0" kern="1200" dirty="0" err="1" smtClean="0">
                <a:solidFill>
                  <a:schemeClr val="tx1"/>
                </a:solidFill>
                <a:effectLst/>
                <a:latin typeface="+mn-lt"/>
                <a:ea typeface="+mn-ea"/>
                <a:cs typeface="+mn-cs"/>
              </a:rPr>
              <a:t>aws</a:t>
            </a:r>
            <a:r>
              <a:rPr lang="en-IN" sz="1200" b="0" i="0" kern="1200" dirty="0" smtClean="0">
                <a:solidFill>
                  <a:schemeClr val="tx1"/>
                </a:solidFill>
                <a:effectLst/>
                <a:latin typeface="+mn-lt"/>
                <a:ea typeface="+mn-ea"/>
                <a:cs typeface="+mn-cs"/>
              </a:rPr>
              <a:t> cli.</a:t>
            </a:r>
          </a:p>
          <a:p>
            <a:pPr fontAlgn="base"/>
            <a:r>
              <a:rPr lang="en-IN" sz="1200" b="0" i="0" kern="1200" dirty="0" smtClean="0">
                <a:solidFill>
                  <a:schemeClr val="tx1"/>
                </a:solidFill>
                <a:effectLst/>
                <a:latin typeface="+mn-lt"/>
                <a:ea typeface="+mn-ea"/>
                <a:cs typeface="+mn-cs"/>
              </a:rPr>
              <a:t>Docker daemon is the brain behind the whole operation, like </a:t>
            </a:r>
            <a:r>
              <a:rPr lang="en-IN" sz="1200" b="0" i="0" kern="1200" dirty="0" err="1" smtClean="0">
                <a:solidFill>
                  <a:schemeClr val="tx1"/>
                </a:solidFill>
                <a:effectLst/>
                <a:latin typeface="+mn-lt"/>
                <a:ea typeface="+mn-ea"/>
                <a:cs typeface="+mn-cs"/>
              </a:rPr>
              <a:t>aws</a:t>
            </a:r>
            <a:r>
              <a:rPr lang="en-IN" sz="1200" b="0" i="0" kern="1200" dirty="0" smtClean="0">
                <a:solidFill>
                  <a:schemeClr val="tx1"/>
                </a:solidFill>
                <a:effectLst/>
                <a:latin typeface="+mn-lt"/>
                <a:ea typeface="+mn-ea"/>
                <a:cs typeface="+mn-cs"/>
              </a:rPr>
              <a:t> itself. When you use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a:t>
            </a:r>
            <a:r>
              <a:rPr lang="en-IN" sz="1200" b="0" i="0" kern="1200" dirty="0" err="1" smtClean="0">
                <a:solidFill>
                  <a:schemeClr val="tx1"/>
                </a:solidFill>
                <a:effectLst/>
                <a:latin typeface="+mn-lt"/>
                <a:ea typeface="+mn-ea"/>
                <a:cs typeface="+mn-cs"/>
              </a:rPr>
              <a:t>runcommand</a:t>
            </a:r>
            <a:r>
              <a:rPr lang="en-IN" sz="1200" b="0" i="0" kern="1200" dirty="0" smtClean="0">
                <a:solidFill>
                  <a:schemeClr val="tx1"/>
                </a:solidFill>
                <a:effectLst/>
                <a:latin typeface="+mn-lt"/>
                <a:ea typeface="+mn-ea"/>
                <a:cs typeface="+mn-cs"/>
              </a:rPr>
              <a:t> to start up a container, your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client will translate that command into http API call, sends it to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daemon, Docker daemon then evaluates the request, talks to underlying </a:t>
            </a:r>
            <a:r>
              <a:rPr lang="en-IN" sz="1200" b="0" i="0" kern="1200" dirty="0" err="1" smtClean="0">
                <a:solidFill>
                  <a:schemeClr val="tx1"/>
                </a:solidFill>
                <a:effectLst/>
                <a:latin typeface="+mn-lt"/>
                <a:ea typeface="+mn-ea"/>
                <a:cs typeface="+mn-cs"/>
              </a:rPr>
              <a:t>os</a:t>
            </a:r>
            <a:r>
              <a:rPr lang="en-IN" sz="1200" b="0" i="0" kern="1200" dirty="0" smtClean="0">
                <a:solidFill>
                  <a:schemeClr val="tx1"/>
                </a:solidFill>
                <a:effectLst/>
                <a:latin typeface="+mn-lt"/>
                <a:ea typeface="+mn-ea"/>
                <a:cs typeface="+mn-cs"/>
              </a:rPr>
              <a:t> and provisions your container.</a:t>
            </a:r>
          </a:p>
          <a:p>
            <a:pPr fontAlgn="base"/>
            <a:r>
              <a:rPr lang="en-IN" sz="1200" b="0" i="0" kern="1200" dirty="0" smtClean="0">
                <a:solidFill>
                  <a:schemeClr val="tx1"/>
                </a:solidFill>
                <a:effectLst/>
                <a:latin typeface="+mn-lt"/>
                <a:ea typeface="+mn-ea"/>
                <a:cs typeface="+mn-cs"/>
              </a:rPr>
              <a:t>Please note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cli can connect to remote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daemon, and your can configure your </a:t>
            </a:r>
            <a:r>
              <a:rPr lang="en-IN" sz="1200" b="0" i="0" kern="1200" dirty="0" err="1" smtClean="0">
                <a:solidFill>
                  <a:schemeClr val="tx1"/>
                </a:solidFill>
                <a:effectLst/>
                <a:latin typeface="+mn-lt"/>
                <a:ea typeface="+mn-ea"/>
                <a:cs typeface="+mn-cs"/>
              </a:rPr>
              <a:t>docker</a:t>
            </a:r>
            <a:r>
              <a:rPr lang="en-IN" sz="1200" b="0" i="0" kern="1200" dirty="0" smtClean="0">
                <a:solidFill>
                  <a:schemeClr val="tx1"/>
                </a:solidFill>
                <a:effectLst/>
                <a:latin typeface="+mn-lt"/>
                <a:ea typeface="+mn-ea"/>
                <a:cs typeface="+mn-cs"/>
              </a:rPr>
              <a:t> daemon to use </a:t>
            </a:r>
            <a:r>
              <a:rPr lang="en-IN" sz="1200" b="0" i="0" kern="1200" dirty="0" err="1" smtClean="0">
                <a:solidFill>
                  <a:schemeClr val="tx1"/>
                </a:solidFill>
                <a:effectLst/>
                <a:latin typeface="+mn-lt"/>
                <a:ea typeface="+mn-ea"/>
                <a:cs typeface="+mn-cs"/>
              </a:rPr>
              <a:t>tcp</a:t>
            </a:r>
            <a:r>
              <a:rPr lang="en-IN" sz="1200" b="0" i="0" kern="1200" dirty="0" smtClean="0">
                <a:solidFill>
                  <a:schemeClr val="tx1"/>
                </a:solidFill>
                <a:effectLst/>
                <a:latin typeface="+mn-lt"/>
                <a:ea typeface="+mn-ea"/>
                <a:cs typeface="+mn-cs"/>
              </a:rPr>
              <a:t> IP.</a:t>
            </a:r>
          </a:p>
          <a:p>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14</a:t>
            </a:fld>
            <a:endParaRPr lang="en-IN"/>
          </a:p>
        </p:txBody>
      </p:sp>
    </p:spTree>
    <p:extLst>
      <p:ext uri="{BB962C8B-B14F-4D97-AF65-F5344CB8AC3E}">
        <p14:creationId xmlns:p14="http://schemas.microsoft.com/office/powerpoint/2010/main" val="1745048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kern="1200" dirty="0" smtClean="0">
                <a:solidFill>
                  <a:schemeClr val="tx1"/>
                </a:solidFill>
                <a:effectLst/>
                <a:latin typeface="+mn-lt"/>
                <a:ea typeface="+mn-ea"/>
                <a:cs typeface="+mn-cs"/>
              </a:rPr>
              <a:t>FROM creates a layer from the ubuntu:15.04 Docker image.</a:t>
            </a:r>
          </a:p>
          <a:p>
            <a:r>
              <a:rPr lang="en-IN" sz="1200" b="0" i="0" kern="1200" dirty="0" smtClean="0">
                <a:solidFill>
                  <a:schemeClr val="tx1"/>
                </a:solidFill>
                <a:effectLst/>
                <a:latin typeface="+mn-lt"/>
                <a:ea typeface="+mn-ea"/>
                <a:cs typeface="+mn-cs"/>
              </a:rPr>
              <a:t>COPY adds files from your Docker client’s current directory.</a:t>
            </a:r>
          </a:p>
          <a:p>
            <a:r>
              <a:rPr lang="en-IN" sz="1200" b="0" i="0" kern="1200" dirty="0" smtClean="0">
                <a:solidFill>
                  <a:schemeClr val="tx1"/>
                </a:solidFill>
                <a:effectLst/>
                <a:latin typeface="+mn-lt"/>
                <a:ea typeface="+mn-ea"/>
                <a:cs typeface="+mn-cs"/>
              </a:rPr>
              <a:t>RUN builds your application with make.</a:t>
            </a:r>
          </a:p>
          <a:p>
            <a:r>
              <a:rPr lang="en-IN" sz="1200" b="0" i="0" kern="1200" dirty="0" smtClean="0">
                <a:solidFill>
                  <a:schemeClr val="tx1"/>
                </a:solidFill>
                <a:effectLst/>
                <a:latin typeface="+mn-lt"/>
                <a:ea typeface="+mn-ea"/>
                <a:cs typeface="+mn-cs"/>
              </a:rPr>
              <a:t>CMD specifies what command to run within the container.</a:t>
            </a:r>
          </a:p>
          <a:p>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19</a:t>
            </a:fld>
            <a:endParaRPr lang="en-IN"/>
          </a:p>
        </p:txBody>
      </p:sp>
    </p:spTree>
    <p:extLst>
      <p:ext uri="{BB962C8B-B14F-4D97-AF65-F5344CB8AC3E}">
        <p14:creationId xmlns:p14="http://schemas.microsoft.com/office/powerpoint/2010/main" val="431632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117EBEC-F1F0-48AF-9533-401A02BABC2E}" type="slidenum">
              <a:rPr lang="en-IN" smtClean="0"/>
              <a:t>20</a:t>
            </a:fld>
            <a:endParaRPr lang="en-IN"/>
          </a:p>
        </p:txBody>
      </p:sp>
    </p:spTree>
    <p:extLst>
      <p:ext uri="{BB962C8B-B14F-4D97-AF65-F5344CB8AC3E}">
        <p14:creationId xmlns:p14="http://schemas.microsoft.com/office/powerpoint/2010/main" val="1789305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314E5C40-9332-480A-A0AF-669311AFA1F1}" type="datetimeFigureOut">
              <a:rPr lang="en-IN" smtClean="0"/>
              <a:t>28-11-2018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1774477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314E5C40-9332-480A-A0AF-669311AFA1F1}" type="datetimeFigureOut">
              <a:rPr lang="en-IN" smtClean="0"/>
              <a:t>28-11-2018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2772130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314E5C40-9332-480A-A0AF-669311AFA1F1}" type="datetimeFigureOut">
              <a:rPr lang="en-IN" smtClean="0"/>
              <a:t>28-11-2018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1033019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314E5C40-9332-480A-A0AF-669311AFA1F1}" type="datetimeFigureOut">
              <a:rPr lang="en-IN" smtClean="0"/>
              <a:t>28-11-2018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685246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4E5C40-9332-480A-A0AF-669311AFA1F1}" type="datetimeFigureOut">
              <a:rPr lang="en-IN" smtClean="0"/>
              <a:t>28-11-2018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337033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314E5C40-9332-480A-A0AF-669311AFA1F1}" type="datetimeFigureOut">
              <a:rPr lang="en-IN" smtClean="0"/>
              <a:t>28-11-2018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3869002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314E5C40-9332-480A-A0AF-669311AFA1F1}" type="datetimeFigureOut">
              <a:rPr lang="en-IN" smtClean="0"/>
              <a:t>28-11-2018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270282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314E5C40-9332-480A-A0AF-669311AFA1F1}" type="datetimeFigureOut">
              <a:rPr lang="en-IN" smtClean="0"/>
              <a:t>28-11-2018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1285077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4E5C40-9332-480A-A0AF-669311AFA1F1}" type="datetimeFigureOut">
              <a:rPr lang="en-IN" smtClean="0"/>
              <a:t>28-11-2018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315444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4E5C40-9332-480A-A0AF-669311AFA1F1}" type="datetimeFigureOut">
              <a:rPr lang="en-IN" smtClean="0"/>
              <a:t>28-11-2018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579487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4E5C40-9332-480A-A0AF-669311AFA1F1}" type="datetimeFigureOut">
              <a:rPr lang="en-IN" smtClean="0"/>
              <a:t>28-11-2018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484EFA9-116E-4956-915A-7F96A0CF688C}" type="slidenum">
              <a:rPr lang="en-IN" smtClean="0"/>
              <a:t>‹#›</a:t>
            </a:fld>
            <a:endParaRPr lang="en-IN"/>
          </a:p>
        </p:txBody>
      </p:sp>
    </p:spTree>
    <p:extLst>
      <p:ext uri="{BB962C8B-B14F-4D97-AF65-F5344CB8AC3E}">
        <p14:creationId xmlns:p14="http://schemas.microsoft.com/office/powerpoint/2010/main" val="1052115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4E5C40-9332-480A-A0AF-669311AFA1F1}" type="datetimeFigureOut">
              <a:rPr lang="en-IN" smtClean="0"/>
              <a:t>28-11-2018</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4EFA9-116E-4956-915A-7F96A0CF688C}" type="slidenum">
              <a:rPr lang="en-IN" smtClean="0"/>
              <a:t>‹#›</a:t>
            </a:fld>
            <a:endParaRPr lang="en-IN"/>
          </a:p>
        </p:txBody>
      </p:sp>
    </p:spTree>
    <p:extLst>
      <p:ext uri="{BB962C8B-B14F-4D97-AF65-F5344CB8AC3E}">
        <p14:creationId xmlns:p14="http://schemas.microsoft.com/office/powerpoint/2010/main" val="1533118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cs.docker.com/v17.12/install/#supported-platform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docker.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726876"/>
            <a:ext cx="9144000" cy="2387600"/>
          </a:xfrm>
        </p:spPr>
        <p:txBody>
          <a:bodyPr/>
          <a:lstStyle/>
          <a:p>
            <a:r>
              <a:rPr lang="en-IN" dirty="0" smtClean="0"/>
              <a:t>DOCKER</a:t>
            </a:r>
            <a:endParaRPr lang="en-IN" dirty="0"/>
          </a:p>
        </p:txBody>
      </p:sp>
      <p:pic>
        <p:nvPicPr>
          <p:cNvPr id="1028" name="Picture 4" descr="Image result for docker red backgroun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71469" y="2153727"/>
            <a:ext cx="2253950" cy="188216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docker red backgroun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7808" y="2435692"/>
            <a:ext cx="2857500"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6151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 calcmode="lin" valueType="num">
                                      <p:cBhvr additive="base">
                                        <p:cTn id="7" dur="500" fill="hold"/>
                                        <p:tgtEl>
                                          <p:spTgt spid="1030"/>
                                        </p:tgtEl>
                                        <p:attrNameLst>
                                          <p:attrName>ppt_x</p:attrName>
                                        </p:attrNameLst>
                                      </p:cBhvr>
                                      <p:tavLst>
                                        <p:tav tm="0">
                                          <p:val>
                                            <p:strVal val="0-#ppt_w/2"/>
                                          </p:val>
                                        </p:tav>
                                        <p:tav tm="100000">
                                          <p:val>
                                            <p:strVal val="#ppt_x"/>
                                          </p:val>
                                        </p:tav>
                                      </p:tavLst>
                                    </p:anim>
                                    <p:anim calcmode="lin" valueType="num">
                                      <p:cBhvr additive="base">
                                        <p:cTn id="8" dur="500" fill="hold"/>
                                        <p:tgtEl>
                                          <p:spTgt spid="10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nvSpPr>
        <p:spPr>
          <a:xfrm>
            <a:off x="1981200" y="303767"/>
            <a:ext cx="8229600" cy="1252728"/>
          </a:xfrm>
          <a:prstGeom prst="rect">
            <a:avLst/>
          </a:prstGeom>
        </p:spPr>
        <p:txBody>
          <a:bodyPr vert="horz" lIns="91440" tIns="45720" rIns="91440" bIns="45720" rtlCol="0" anchor="ctr">
            <a:normAutofit fontScale="90000" lnSpcReduction="1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0070C0"/>
                </a:solidFill>
              </a:rPr>
              <a:t>How does this container idea translate to our problem</a:t>
            </a:r>
          </a:p>
        </p:txBody>
      </p:sp>
      <p:pic>
        <p:nvPicPr>
          <p:cNvPr id="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1946639"/>
            <a:ext cx="7115175" cy="46075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12613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nvSpPr>
        <p:spPr>
          <a:xfrm>
            <a:off x="2077518" y="193018"/>
            <a:ext cx="8229600" cy="1252728"/>
          </a:xfrm>
          <a:prstGeom prst="rect">
            <a:avLst/>
          </a:prstGeom>
        </p:spPr>
        <p:txBody>
          <a:bodyPr vert="horz" lIns="91440" tIns="45720" rIns="91440" bIns="45720" rtlCol="0" anchor="ctr">
            <a:normAutofit fontScale="82500" lnSpcReduction="10000"/>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0070C0"/>
                </a:solidFill>
              </a:rPr>
              <a:t>How does this container idea translate to our problem—container for code????</a:t>
            </a:r>
          </a:p>
        </p:txBody>
      </p:sp>
      <p:pic>
        <p:nvPicPr>
          <p:cNvPr id="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0318" y="1518082"/>
            <a:ext cx="8951363" cy="38345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2835802" y="5708751"/>
            <a:ext cx="7540720" cy="523220"/>
          </a:xfrm>
          <a:prstGeom prst="rect">
            <a:avLst/>
          </a:prstGeom>
        </p:spPr>
        <p:txBody>
          <a:bodyPr wrap="square">
            <a:spAutoFit/>
          </a:bodyPr>
          <a:lstStyle/>
          <a:p>
            <a:r>
              <a:rPr lang="en-US" sz="2800" b="1" dirty="0" smtClean="0"/>
              <a:t>SOLUTION: Do(BUILD) </a:t>
            </a:r>
            <a:r>
              <a:rPr lang="en-US" sz="2800" b="1" dirty="0"/>
              <a:t>once run anywhere</a:t>
            </a:r>
            <a:endParaRPr lang="en-IN" sz="2800" b="1" dirty="0"/>
          </a:p>
        </p:txBody>
      </p:sp>
    </p:spTree>
    <p:extLst>
      <p:ext uri="{BB962C8B-B14F-4D97-AF65-F5344CB8AC3E}">
        <p14:creationId xmlns:p14="http://schemas.microsoft.com/office/powerpoint/2010/main" val="446211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3912"/>
            <a:ext cx="10515600" cy="1325563"/>
          </a:xfrm>
        </p:spPr>
        <p:txBody>
          <a:bodyPr/>
          <a:lstStyle/>
          <a:p>
            <a:r>
              <a:rPr lang="en-IN" b="1" dirty="0" smtClean="0">
                <a:solidFill>
                  <a:srgbClr val="0070C0"/>
                </a:solidFill>
              </a:rPr>
              <a:t>Containers</a:t>
            </a:r>
            <a:endParaRPr lang="en-IN" b="1" dirty="0">
              <a:solidFill>
                <a:srgbClr val="0070C0"/>
              </a:solidFill>
            </a:endParaRPr>
          </a:p>
        </p:txBody>
      </p:sp>
      <p:sp>
        <p:nvSpPr>
          <p:cNvPr id="3" name="Content Placeholder 2"/>
          <p:cNvSpPr>
            <a:spLocks noGrp="1"/>
          </p:cNvSpPr>
          <p:nvPr>
            <p:ph idx="1"/>
          </p:nvPr>
        </p:nvSpPr>
        <p:spPr>
          <a:xfrm>
            <a:off x="838200" y="1491992"/>
            <a:ext cx="10515600" cy="4351338"/>
          </a:xfrm>
        </p:spPr>
        <p:txBody>
          <a:bodyPr>
            <a:normAutofit/>
          </a:bodyPr>
          <a:lstStyle/>
          <a:p>
            <a:pPr>
              <a:lnSpc>
                <a:spcPct val="100000"/>
              </a:lnSpc>
            </a:pPr>
            <a:r>
              <a:rPr lang="en-US" sz="2400" dirty="0"/>
              <a:t>Containers virtualize the OS just like hypervisors virtualizes the hardware</a:t>
            </a:r>
          </a:p>
          <a:p>
            <a:pPr>
              <a:lnSpc>
                <a:spcPct val="100000"/>
              </a:lnSpc>
            </a:pPr>
            <a:r>
              <a:rPr lang="en-US" sz="2400" dirty="0" smtClean="0"/>
              <a:t>Containers are </a:t>
            </a:r>
            <a:r>
              <a:rPr lang="en-US" sz="2400" dirty="0"/>
              <a:t>lightweight, Portable </a:t>
            </a:r>
            <a:r>
              <a:rPr lang="en-US" sz="2400" dirty="0" smtClean="0"/>
              <a:t>self-sufficient</a:t>
            </a:r>
            <a:endParaRPr lang="en-US" sz="2400" dirty="0"/>
          </a:p>
          <a:p>
            <a:pPr>
              <a:lnSpc>
                <a:spcPct val="100000"/>
              </a:lnSpc>
            </a:pPr>
            <a:r>
              <a:rPr lang="en-US" sz="2400" dirty="0" smtClean="0"/>
              <a:t>Wraps </a:t>
            </a:r>
            <a:r>
              <a:rPr lang="en-US" sz="2400" dirty="0"/>
              <a:t>up a piece of software in a complete filesystem that contains everything it needs to run such as : code, runtime, system tools, libraries etc.,  they share the OS kernel and bins/libs where needed, otherwise each of them operate in a self contained environment.</a:t>
            </a:r>
          </a:p>
          <a:p>
            <a:pPr>
              <a:lnSpc>
                <a:spcPct val="100000"/>
              </a:lnSpc>
            </a:pPr>
            <a:endParaRPr lang="en-US" sz="3600" dirty="0"/>
          </a:p>
          <a:p>
            <a:pPr>
              <a:lnSpc>
                <a:spcPct val="100000"/>
              </a:lnSpc>
            </a:pPr>
            <a:endParaRPr lang="en-US" sz="3600" dirty="0"/>
          </a:p>
        </p:txBody>
      </p:sp>
      <p:grpSp>
        <p:nvGrpSpPr>
          <p:cNvPr id="4" name="Group 3"/>
          <p:cNvGrpSpPr/>
          <p:nvPr/>
        </p:nvGrpSpPr>
        <p:grpSpPr>
          <a:xfrm>
            <a:off x="6425515" y="4093223"/>
            <a:ext cx="3998294" cy="2418788"/>
            <a:chOff x="5200008" y="3331779"/>
            <a:chExt cx="4247204" cy="2669628"/>
          </a:xfrm>
        </p:grpSpPr>
        <p:pic>
          <p:nvPicPr>
            <p:cNvPr id="5" name="Picture 2" descr="https://docs.docker.com/terms/images/docker-filesystems-multilay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00008" y="3331779"/>
              <a:ext cx="3559504" cy="266962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011614" y="5735708"/>
              <a:ext cx="3435598" cy="246221"/>
            </a:xfrm>
            <a:prstGeom prst="rect">
              <a:avLst/>
            </a:prstGeom>
            <a:noFill/>
          </p:spPr>
          <p:txBody>
            <a:bodyPr wrap="square" rtlCol="0">
              <a:spAutoFit/>
            </a:bodyPr>
            <a:lstStyle/>
            <a:p>
              <a:r>
                <a:rPr lang="de-CH" sz="1000" dirty="0"/>
                <a:t>[Source: https://docs.docker.com/terms/layer</a:t>
              </a:r>
              <a:r>
                <a:rPr lang="de-CH" sz="1000" dirty="0" smtClean="0"/>
                <a:t>/]</a:t>
              </a:r>
              <a:endParaRPr lang="en-US" sz="1000" dirty="0"/>
            </a:p>
          </p:txBody>
        </p:sp>
      </p:grpSp>
    </p:spTree>
    <p:extLst>
      <p:ext uri="{BB962C8B-B14F-4D97-AF65-F5344CB8AC3E}">
        <p14:creationId xmlns:p14="http://schemas.microsoft.com/office/powerpoint/2010/main" val="259286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Installation of Docker</a:t>
            </a:r>
            <a:endParaRPr lang="en-IN" dirty="0"/>
          </a:p>
        </p:txBody>
      </p:sp>
      <p:sp>
        <p:nvSpPr>
          <p:cNvPr id="3" name="Content Placeholder 2"/>
          <p:cNvSpPr>
            <a:spLocks noGrp="1"/>
          </p:cNvSpPr>
          <p:nvPr>
            <p:ph idx="1"/>
          </p:nvPr>
        </p:nvSpPr>
        <p:spPr/>
        <p:txBody>
          <a:bodyPr/>
          <a:lstStyle/>
          <a:p>
            <a:r>
              <a:rPr lang="en-IN" dirty="0" smtClean="0"/>
              <a:t>We can do installation using following steps</a:t>
            </a:r>
          </a:p>
          <a:p>
            <a:r>
              <a:rPr lang="en-IN" dirty="0">
                <a:hlinkClick r:id="rId2"/>
              </a:rPr>
              <a:t>1. https://</a:t>
            </a:r>
            <a:r>
              <a:rPr lang="en-IN" dirty="0" smtClean="0">
                <a:hlinkClick r:id="rId2"/>
              </a:rPr>
              <a:t>store.docker.com/editions/community/docker-ce-desktop-windows</a:t>
            </a:r>
          </a:p>
          <a:p>
            <a:pPr lvl="1"/>
            <a:r>
              <a:rPr lang="en-IN" dirty="0">
                <a:hlinkClick r:id="rId2"/>
              </a:rPr>
              <a:t>The above works only if its Window pro version</a:t>
            </a:r>
          </a:p>
          <a:p>
            <a:endParaRPr lang="en-IN" dirty="0" smtClean="0">
              <a:hlinkClick r:id="rId2"/>
            </a:endParaRPr>
          </a:p>
          <a:p>
            <a:r>
              <a:rPr lang="en-IN" dirty="0" smtClean="0">
                <a:hlinkClick r:id="rId2"/>
              </a:rPr>
              <a:t>2. if other versions, go for </a:t>
            </a:r>
            <a:r>
              <a:rPr lang="en-IN" dirty="0" err="1" smtClean="0">
                <a:hlinkClick r:id="rId2"/>
              </a:rPr>
              <a:t>docker</a:t>
            </a:r>
            <a:r>
              <a:rPr lang="en-IN" dirty="0" smtClean="0">
                <a:hlinkClick r:id="rId2"/>
              </a:rPr>
              <a:t> toolbox</a:t>
            </a:r>
          </a:p>
          <a:p>
            <a:pPr lvl="1"/>
            <a:r>
              <a:rPr lang="en-IN">
                <a:hlinkClick r:id="rId2"/>
              </a:rPr>
              <a:t>https://download.docker.com/win/stable/DockerToolbox.exe</a:t>
            </a:r>
            <a:endParaRPr lang="en-IN" dirty="0">
              <a:hlinkClick r:id="rId2"/>
            </a:endParaRPr>
          </a:p>
          <a:p>
            <a:r>
              <a:rPr lang="en-IN" dirty="0" smtClean="0">
                <a:hlinkClick r:id="rId2"/>
              </a:rPr>
              <a:t>3. https</a:t>
            </a:r>
            <a:r>
              <a:rPr lang="en-IN" dirty="0">
                <a:hlinkClick r:id="rId2"/>
              </a:rPr>
              <a:t>://docs.docker.com/v17.12/install/#</a:t>
            </a:r>
            <a:r>
              <a:rPr lang="en-IN" dirty="0" smtClean="0">
                <a:hlinkClick r:id="rId2"/>
              </a:rPr>
              <a:t>supported-platforms</a:t>
            </a:r>
            <a:endParaRPr lang="en-IN" dirty="0" smtClean="0"/>
          </a:p>
          <a:p>
            <a:endParaRPr lang="en-IN" dirty="0"/>
          </a:p>
          <a:p>
            <a:endParaRPr lang="en-IN" dirty="0"/>
          </a:p>
        </p:txBody>
      </p:sp>
    </p:spTree>
    <p:extLst>
      <p:ext uri="{BB962C8B-B14F-4D97-AF65-F5344CB8AC3E}">
        <p14:creationId xmlns:p14="http://schemas.microsoft.com/office/powerpoint/2010/main" val="2579309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491"/>
            <a:ext cx="10515600" cy="1325563"/>
          </a:xfrm>
        </p:spPr>
        <p:txBody>
          <a:bodyPr/>
          <a:lstStyle/>
          <a:p>
            <a:r>
              <a:rPr lang="en-IN" dirty="0" smtClean="0"/>
              <a:t>Docker Commands 	</a:t>
            </a:r>
            <a:endParaRPr lang="en-IN" dirty="0"/>
          </a:p>
        </p:txBody>
      </p:sp>
      <p:sp>
        <p:nvSpPr>
          <p:cNvPr id="3" name="Content Placeholder 2"/>
          <p:cNvSpPr>
            <a:spLocks noGrp="1"/>
          </p:cNvSpPr>
          <p:nvPr>
            <p:ph idx="1"/>
          </p:nvPr>
        </p:nvSpPr>
        <p:spPr>
          <a:xfrm>
            <a:off x="838200" y="1405494"/>
            <a:ext cx="10515600" cy="4351338"/>
          </a:xfrm>
        </p:spPr>
        <p:txBody>
          <a:bodyPr/>
          <a:lstStyle/>
          <a:p>
            <a:r>
              <a:rPr lang="en-IN" dirty="0" err="1"/>
              <a:t>docker</a:t>
            </a:r>
            <a:r>
              <a:rPr lang="en-IN" dirty="0"/>
              <a:t> run hello-world </a:t>
            </a:r>
            <a:r>
              <a:rPr lang="en-IN" dirty="0"/>
              <a:t/>
            </a:r>
            <a:br>
              <a:rPr lang="en-IN" dirty="0"/>
            </a:br>
            <a:r>
              <a:rPr lang="en-IN" dirty="0" smtClean="0"/>
              <a:t>	-</a:t>
            </a:r>
            <a:r>
              <a:rPr lang="en-IN" dirty="0" smtClean="0">
                <a:latin typeface="+mj-lt"/>
              </a:rPr>
              <a:t> prints “</a:t>
            </a:r>
            <a:r>
              <a:rPr lang="en-US" altLang="en-US" dirty="0" smtClean="0">
                <a:latin typeface="+mj-lt"/>
              </a:rPr>
              <a:t>Hello </a:t>
            </a:r>
            <a:r>
              <a:rPr lang="en-US" altLang="en-US" dirty="0">
                <a:latin typeface="+mj-lt"/>
              </a:rPr>
              <a:t>from Docker. This message shows that your installation appears to be working correctly. </a:t>
            </a:r>
            <a:r>
              <a:rPr lang="en-US" altLang="en-US" dirty="0" smtClean="0">
                <a:latin typeface="+mj-lt"/>
              </a:rPr>
              <a:t>...”</a:t>
            </a:r>
          </a:p>
          <a:p>
            <a:endParaRPr lang="en-US" altLang="en-US" sz="2400" dirty="0">
              <a:latin typeface="+mj-lt"/>
            </a:endParaRPr>
          </a:p>
          <a:p>
            <a:r>
              <a:rPr lang="en-US" altLang="en-US" sz="2400" dirty="0">
                <a:latin typeface="+mj-lt"/>
              </a:rPr>
              <a:t/>
            </a:r>
            <a:br>
              <a:rPr lang="en-US" altLang="en-US" sz="2400" dirty="0">
                <a:latin typeface="+mj-lt"/>
              </a:rPr>
            </a:br>
            <a:endParaRPr lang="en-US" altLang="en-US" sz="6000" dirty="0">
              <a:latin typeface="+mj-lt"/>
            </a:endParaRPr>
          </a:p>
          <a:p>
            <a:endParaRPr lang="en-IN"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7637" y="2867447"/>
            <a:ext cx="6416596" cy="3322608"/>
          </a:xfrm>
          <a:prstGeom prst="rect">
            <a:avLst/>
          </a:prstGeom>
        </p:spPr>
      </p:pic>
      <p:sp>
        <p:nvSpPr>
          <p:cNvPr id="9" name="Rectangle 8"/>
          <p:cNvSpPr/>
          <p:nvPr/>
        </p:nvSpPr>
        <p:spPr>
          <a:xfrm>
            <a:off x="7033856" y="4886417"/>
            <a:ext cx="1898148" cy="646331"/>
          </a:xfrm>
          <a:prstGeom prst="rect">
            <a:avLst/>
          </a:prstGeom>
        </p:spPr>
        <p:txBody>
          <a:bodyPr wrap="none">
            <a:spAutoFit/>
          </a:bodyPr>
          <a:lstStyle/>
          <a:p>
            <a:r>
              <a:rPr lang="en-IN" dirty="0"/>
              <a:t>Images are pulled </a:t>
            </a:r>
            <a:endParaRPr lang="en-IN" dirty="0" smtClean="0"/>
          </a:p>
          <a:p>
            <a:r>
              <a:rPr lang="en-IN" dirty="0" smtClean="0"/>
              <a:t>from </a:t>
            </a:r>
            <a:r>
              <a:rPr lang="en-IN" dirty="0"/>
              <a:t>repositories</a:t>
            </a:r>
            <a:endParaRPr lang="en-IN" dirty="0"/>
          </a:p>
        </p:txBody>
      </p:sp>
    </p:spTree>
    <p:extLst>
      <p:ext uri="{BB962C8B-B14F-4D97-AF65-F5344CB8AC3E}">
        <p14:creationId xmlns:p14="http://schemas.microsoft.com/office/powerpoint/2010/main" val="1721113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8562"/>
            <a:ext cx="10515600" cy="1325563"/>
          </a:xfrm>
        </p:spPr>
        <p:txBody>
          <a:bodyPr/>
          <a:lstStyle/>
          <a:p>
            <a:r>
              <a:rPr lang="en-IN" dirty="0"/>
              <a:t>Docker </a:t>
            </a:r>
            <a:r>
              <a:rPr lang="en-IN" dirty="0" smtClean="0"/>
              <a:t>Run  command</a:t>
            </a:r>
            <a:br>
              <a:rPr lang="en-IN" dirty="0" smtClean="0"/>
            </a:br>
            <a:r>
              <a:rPr lang="en-IN" dirty="0"/>
              <a:t>	</a:t>
            </a:r>
            <a:r>
              <a:rPr lang="en-IN" dirty="0" smtClean="0"/>
              <a:t> </a:t>
            </a:r>
            <a:endParaRPr lang="en-IN" dirty="0"/>
          </a:p>
        </p:txBody>
      </p:sp>
      <p:sp>
        <p:nvSpPr>
          <p:cNvPr id="3" name="Content Placeholder 2"/>
          <p:cNvSpPr>
            <a:spLocks noGrp="1"/>
          </p:cNvSpPr>
          <p:nvPr>
            <p:ph idx="1"/>
          </p:nvPr>
        </p:nvSpPr>
        <p:spPr>
          <a:xfrm>
            <a:off x="838200" y="1087395"/>
            <a:ext cx="10515600" cy="5089568"/>
          </a:xfrm>
        </p:spPr>
        <p:txBody>
          <a:bodyPr>
            <a:normAutofit/>
          </a:bodyPr>
          <a:lstStyle/>
          <a:p>
            <a:r>
              <a:rPr lang="en-IN" dirty="0" smtClean="0"/>
              <a:t>Docker run image-name</a:t>
            </a:r>
          </a:p>
          <a:p>
            <a:pPr lvl="1"/>
            <a:r>
              <a:rPr lang="en-IN" dirty="0" err="1"/>
              <a:t>Eg</a:t>
            </a:r>
            <a:r>
              <a:rPr lang="en-IN" dirty="0"/>
              <a:t> : </a:t>
            </a:r>
            <a:r>
              <a:rPr lang="en-IN" dirty="0" err="1"/>
              <a:t>docker</a:t>
            </a:r>
            <a:r>
              <a:rPr lang="en-IN" dirty="0"/>
              <a:t> run hello-world</a:t>
            </a:r>
          </a:p>
          <a:p>
            <a:pPr lvl="1"/>
            <a:r>
              <a:rPr lang="en-IN" dirty="0" smtClean="0"/>
              <a:t>Docker </a:t>
            </a:r>
            <a:r>
              <a:rPr lang="en-IN" dirty="0"/>
              <a:t>run busy-box</a:t>
            </a:r>
          </a:p>
          <a:p>
            <a:endParaRPr lang="en-IN" dirty="0" smtClean="0"/>
          </a:p>
          <a:p>
            <a:r>
              <a:rPr lang="en-IN" dirty="0" err="1" smtClean="0"/>
              <a:t>docker</a:t>
            </a:r>
            <a:r>
              <a:rPr lang="en-IN" dirty="0" smtClean="0"/>
              <a:t> </a:t>
            </a:r>
            <a:r>
              <a:rPr lang="en-IN" dirty="0"/>
              <a:t>run ubuntu:14.04 echo “hello world” </a:t>
            </a:r>
          </a:p>
          <a:p>
            <a:endParaRPr lang="en-IN" dirty="0" smtClean="0"/>
          </a:p>
        </p:txBody>
      </p:sp>
    </p:spTree>
    <p:extLst>
      <p:ext uri="{BB962C8B-B14F-4D97-AF65-F5344CB8AC3E}">
        <p14:creationId xmlns:p14="http://schemas.microsoft.com/office/powerpoint/2010/main" val="146116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8562"/>
            <a:ext cx="10515600" cy="1325563"/>
          </a:xfrm>
        </p:spPr>
        <p:txBody>
          <a:bodyPr/>
          <a:lstStyle/>
          <a:p>
            <a:r>
              <a:rPr lang="en-IN" dirty="0"/>
              <a:t>Docker </a:t>
            </a:r>
            <a:r>
              <a:rPr lang="en-IN" dirty="0" smtClean="0"/>
              <a:t>Images command</a:t>
            </a:r>
            <a:br>
              <a:rPr lang="en-IN" dirty="0" smtClean="0"/>
            </a:br>
            <a:r>
              <a:rPr lang="en-IN" dirty="0"/>
              <a:t>	</a:t>
            </a:r>
            <a:endParaRPr lang="en-IN" dirty="0"/>
          </a:p>
        </p:txBody>
      </p:sp>
      <p:sp>
        <p:nvSpPr>
          <p:cNvPr id="3" name="Content Placeholder 2"/>
          <p:cNvSpPr>
            <a:spLocks noGrp="1"/>
          </p:cNvSpPr>
          <p:nvPr>
            <p:ph idx="1"/>
          </p:nvPr>
        </p:nvSpPr>
        <p:spPr>
          <a:xfrm>
            <a:off x="838200" y="1087395"/>
            <a:ext cx="10515600" cy="5089568"/>
          </a:xfrm>
        </p:spPr>
        <p:txBody>
          <a:bodyPr>
            <a:normAutofit fontScale="92500" lnSpcReduction="10000"/>
          </a:bodyPr>
          <a:lstStyle/>
          <a:p>
            <a:r>
              <a:rPr lang="en-IN" sz="2000" dirty="0"/>
              <a:t>In Docker, everything is based on Images. An image is a combination of a file system and parameters. Let’s take an example of the following command in Docker</a:t>
            </a:r>
            <a:r>
              <a:rPr lang="en-IN" sz="2000" dirty="0" smtClean="0"/>
              <a:t>.</a:t>
            </a:r>
          </a:p>
          <a:p>
            <a:endParaRPr lang="en-IN" sz="2000" dirty="0"/>
          </a:p>
          <a:p>
            <a:r>
              <a:rPr lang="en-IN" sz="2000" dirty="0"/>
              <a:t>Use command </a:t>
            </a:r>
          </a:p>
          <a:p>
            <a:pPr lvl="1"/>
            <a:r>
              <a:rPr lang="en-IN" sz="1800" dirty="0"/>
              <a:t>Docker images </a:t>
            </a:r>
          </a:p>
          <a:p>
            <a:endParaRPr lang="en-IN" sz="2000" dirty="0" smtClean="0"/>
          </a:p>
          <a:p>
            <a:r>
              <a:rPr lang="en-IN" sz="2000" dirty="0" smtClean="0"/>
              <a:t>Each </a:t>
            </a:r>
            <a:r>
              <a:rPr lang="en-IN" sz="2000" dirty="0"/>
              <a:t>image has the following attributes −</a:t>
            </a:r>
          </a:p>
          <a:p>
            <a:r>
              <a:rPr lang="en-IN" sz="2000" b="1" dirty="0"/>
              <a:t>TAG</a:t>
            </a:r>
            <a:r>
              <a:rPr lang="en-IN" sz="2000" dirty="0"/>
              <a:t> − This is used to logically tag images.</a:t>
            </a:r>
          </a:p>
          <a:p>
            <a:r>
              <a:rPr lang="en-IN" sz="2000" b="1" dirty="0"/>
              <a:t>Image ID</a:t>
            </a:r>
            <a:r>
              <a:rPr lang="en-IN" sz="2000" dirty="0"/>
              <a:t> − This is used to uniquely identify the image.</a:t>
            </a:r>
          </a:p>
          <a:p>
            <a:r>
              <a:rPr lang="en-IN" sz="2000" b="1" dirty="0"/>
              <a:t>Created</a:t>
            </a:r>
            <a:r>
              <a:rPr lang="en-IN" sz="2000" dirty="0"/>
              <a:t> − The number of days since the image was created.</a:t>
            </a:r>
          </a:p>
          <a:p>
            <a:r>
              <a:rPr lang="en-IN" sz="2000" b="1" dirty="0"/>
              <a:t>Virtual Size</a:t>
            </a:r>
            <a:r>
              <a:rPr lang="en-IN" sz="2000" dirty="0"/>
              <a:t> − The size of the image</a:t>
            </a:r>
            <a:r>
              <a:rPr lang="en-IN" sz="2000" dirty="0" smtClean="0"/>
              <a:t>.</a:t>
            </a:r>
          </a:p>
          <a:p>
            <a:endParaRPr lang="en-IN" sz="2000" dirty="0" smtClean="0"/>
          </a:p>
          <a:p>
            <a:r>
              <a:rPr lang="en-IN" sz="2000" dirty="0" smtClean="0"/>
              <a:t>Removing </a:t>
            </a:r>
            <a:r>
              <a:rPr lang="en-IN" sz="2000" dirty="0" err="1" smtClean="0"/>
              <a:t>docker</a:t>
            </a:r>
            <a:r>
              <a:rPr lang="en-IN" sz="2000" dirty="0" smtClean="0"/>
              <a:t> images:</a:t>
            </a:r>
          </a:p>
          <a:p>
            <a:endParaRPr lang="en-IN" sz="2000" dirty="0" smtClean="0"/>
          </a:p>
          <a:p>
            <a:pPr lvl="1"/>
            <a:r>
              <a:rPr lang="en-IN" sz="1600" dirty="0" smtClean="0"/>
              <a:t>Docker </a:t>
            </a:r>
            <a:r>
              <a:rPr lang="en-IN" sz="1600" dirty="0" err="1" smtClean="0"/>
              <a:t>rmi</a:t>
            </a:r>
            <a:r>
              <a:rPr lang="en-IN" sz="1600" dirty="0" smtClean="0"/>
              <a:t> image-id</a:t>
            </a:r>
          </a:p>
          <a:p>
            <a:pPr marL="457200" lvl="1" indent="0">
              <a:buNone/>
            </a:pPr>
            <a:endParaRPr lang="en-IN" sz="1600" dirty="0"/>
          </a:p>
        </p:txBody>
      </p:sp>
    </p:spTree>
    <p:extLst>
      <p:ext uri="{BB962C8B-B14F-4D97-AF65-F5344CB8AC3E}">
        <p14:creationId xmlns:p14="http://schemas.microsoft.com/office/powerpoint/2010/main" val="2292203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Basic commands</a:t>
            </a:r>
            <a:endParaRPr lang="en-IN" dirty="0"/>
          </a:p>
        </p:txBody>
      </p:sp>
      <p:sp>
        <p:nvSpPr>
          <p:cNvPr id="3" name="Content Placeholder 2"/>
          <p:cNvSpPr>
            <a:spLocks noGrp="1"/>
          </p:cNvSpPr>
          <p:nvPr>
            <p:ph idx="1"/>
          </p:nvPr>
        </p:nvSpPr>
        <p:spPr>
          <a:xfrm>
            <a:off x="838200" y="1825625"/>
            <a:ext cx="10515600" cy="4859380"/>
          </a:xfrm>
        </p:spPr>
        <p:txBody>
          <a:bodyPr>
            <a:normAutofit fontScale="70000" lnSpcReduction="20000"/>
          </a:bodyPr>
          <a:lstStyle/>
          <a:p>
            <a:r>
              <a:rPr lang="en-IN" dirty="0" smtClean="0"/>
              <a:t>Docker version – find out the version of </a:t>
            </a:r>
            <a:r>
              <a:rPr lang="en-IN" dirty="0" err="1" smtClean="0"/>
              <a:t>docker</a:t>
            </a:r>
            <a:r>
              <a:rPr lang="en-IN" dirty="0" smtClean="0"/>
              <a:t> Engine and client</a:t>
            </a:r>
          </a:p>
          <a:p>
            <a:r>
              <a:rPr lang="en-IN" dirty="0" smtClean="0"/>
              <a:t>Docker info – </a:t>
            </a:r>
            <a:r>
              <a:rPr lang="en-IN" dirty="0" err="1" smtClean="0"/>
              <a:t>informations</a:t>
            </a:r>
            <a:r>
              <a:rPr lang="en-IN" dirty="0" smtClean="0"/>
              <a:t> about how many containers we have and how many are in running state, virtual box etc.</a:t>
            </a:r>
          </a:p>
          <a:p>
            <a:r>
              <a:rPr lang="en-IN" dirty="0" smtClean="0"/>
              <a:t>Docker pull alpine or busy</a:t>
            </a:r>
          </a:p>
          <a:p>
            <a:pPr lvl="2"/>
            <a:r>
              <a:rPr lang="en-IN" dirty="0"/>
              <a:t>This command is used for pulling the images from </a:t>
            </a:r>
            <a:r>
              <a:rPr lang="en-IN" dirty="0" smtClean="0"/>
              <a:t>repository</a:t>
            </a:r>
          </a:p>
          <a:p>
            <a:r>
              <a:rPr lang="en-IN" dirty="0" err="1" smtClean="0"/>
              <a:t>docker</a:t>
            </a:r>
            <a:r>
              <a:rPr lang="en-IN" dirty="0" smtClean="0"/>
              <a:t> </a:t>
            </a:r>
            <a:r>
              <a:rPr lang="en-IN" dirty="0" err="1" smtClean="0"/>
              <a:t>ps</a:t>
            </a:r>
            <a:r>
              <a:rPr lang="en-IN" dirty="0" smtClean="0"/>
              <a:t> – is used for finding out all currently running containers</a:t>
            </a:r>
          </a:p>
          <a:p>
            <a:r>
              <a:rPr lang="en-IN" dirty="0" err="1"/>
              <a:t>docker</a:t>
            </a:r>
            <a:r>
              <a:rPr lang="en-IN" dirty="0"/>
              <a:t> </a:t>
            </a:r>
            <a:r>
              <a:rPr lang="en-IN" dirty="0" err="1" smtClean="0"/>
              <a:t>ps</a:t>
            </a:r>
            <a:r>
              <a:rPr lang="en-IN" dirty="0" smtClean="0"/>
              <a:t> –a  –&gt; </a:t>
            </a:r>
            <a:r>
              <a:rPr lang="en-IN" dirty="0"/>
              <a:t>is used for finding out all currently running </a:t>
            </a:r>
            <a:r>
              <a:rPr lang="en-IN" dirty="0" smtClean="0"/>
              <a:t>containers + stopped ones  too</a:t>
            </a:r>
            <a:endParaRPr lang="en-IN" dirty="0"/>
          </a:p>
          <a:p>
            <a:r>
              <a:rPr lang="en-IN" dirty="0" smtClean="0"/>
              <a:t>Docker images –q </a:t>
            </a:r>
            <a:r>
              <a:rPr lang="en-IN" dirty="0" smtClean="0">
                <a:sym typeface="Wingdings" panose="05000000000000000000" pitchFamily="2" charset="2"/>
              </a:rPr>
              <a:t> used to get only image id of all images, instead of all attributes</a:t>
            </a:r>
          </a:p>
          <a:p>
            <a:r>
              <a:rPr lang="en-IN" dirty="0" smtClean="0">
                <a:sym typeface="Wingdings" panose="05000000000000000000" pitchFamily="2" charset="2"/>
              </a:rPr>
              <a:t>Docker inspect image-name  gets some info about images</a:t>
            </a:r>
          </a:p>
          <a:p>
            <a:r>
              <a:rPr lang="en-IN" dirty="0" smtClean="0">
                <a:sym typeface="Wingdings" panose="05000000000000000000" pitchFamily="2" charset="2"/>
              </a:rPr>
              <a:t>Docker history image-name  I</a:t>
            </a:r>
            <a:r>
              <a:rPr lang="en-IN" dirty="0" smtClean="0"/>
              <a:t>mage </a:t>
            </a:r>
            <a:r>
              <a:rPr lang="en-IN" dirty="0"/>
              <a:t>ID for which you want to see all the commands that were run against </a:t>
            </a:r>
            <a:r>
              <a:rPr lang="en-IN" dirty="0" smtClean="0"/>
              <a:t>it</a:t>
            </a:r>
          </a:p>
          <a:p>
            <a:r>
              <a:rPr lang="en-IN" dirty="0" smtClean="0"/>
              <a:t>Docker stop </a:t>
            </a:r>
            <a:r>
              <a:rPr lang="en-IN" dirty="0" smtClean="0">
                <a:sym typeface="Wingdings" panose="05000000000000000000" pitchFamily="2" charset="2"/>
              </a:rPr>
              <a:t>stops a running container</a:t>
            </a:r>
          </a:p>
          <a:p>
            <a:r>
              <a:rPr lang="en-IN" dirty="0" smtClean="0"/>
              <a:t>Docker </a:t>
            </a:r>
            <a:r>
              <a:rPr lang="en-IN" dirty="0" err="1" smtClean="0"/>
              <a:t>rm</a:t>
            </a:r>
            <a:r>
              <a:rPr lang="en-IN" dirty="0" smtClean="0"/>
              <a:t> container-id </a:t>
            </a:r>
            <a:r>
              <a:rPr lang="en-IN" dirty="0" smtClean="0">
                <a:sym typeface="Wingdings" panose="05000000000000000000" pitchFamily="2" charset="2"/>
              </a:rPr>
              <a:t></a:t>
            </a:r>
            <a:r>
              <a:rPr lang="en-IN" dirty="0" err="1" smtClean="0">
                <a:sym typeface="Wingdings" panose="05000000000000000000" pitchFamily="2" charset="2"/>
              </a:rPr>
              <a:t>sremoves</a:t>
            </a:r>
            <a:r>
              <a:rPr lang="en-IN" dirty="0" smtClean="0">
                <a:sym typeface="Wingdings" panose="05000000000000000000" pitchFamily="2" charset="2"/>
              </a:rPr>
              <a:t> the container with given id</a:t>
            </a:r>
          </a:p>
          <a:p>
            <a:r>
              <a:rPr lang="en-IN" dirty="0" smtClean="0">
                <a:sym typeface="Wingdings" panose="05000000000000000000" pitchFamily="2" charset="2"/>
              </a:rPr>
              <a:t>Docker stats  statistics of given container</a:t>
            </a:r>
          </a:p>
          <a:p>
            <a:r>
              <a:rPr lang="en-IN" dirty="0" smtClean="0">
                <a:sym typeface="Wingdings" panose="05000000000000000000" pitchFamily="2" charset="2"/>
              </a:rPr>
              <a:t>Docker attach , </a:t>
            </a:r>
            <a:r>
              <a:rPr lang="en-IN" dirty="0" err="1" smtClean="0">
                <a:sym typeface="Wingdings" panose="05000000000000000000" pitchFamily="2" charset="2"/>
              </a:rPr>
              <a:t>pause,unpause</a:t>
            </a:r>
            <a:r>
              <a:rPr lang="en-IN" dirty="0">
                <a:sym typeface="Wingdings" panose="05000000000000000000" pitchFamily="2" charset="2"/>
              </a:rPr>
              <a:t> </a:t>
            </a:r>
            <a:r>
              <a:rPr lang="en-IN" dirty="0" smtClean="0">
                <a:sym typeface="Wingdings" panose="05000000000000000000" pitchFamily="2" charset="2"/>
              </a:rPr>
              <a:t>&amp; kill</a:t>
            </a:r>
            <a:endParaRPr lang="en-IN" dirty="0" smtClean="0"/>
          </a:p>
        </p:txBody>
      </p:sp>
    </p:spTree>
    <p:extLst>
      <p:ext uri="{BB962C8B-B14F-4D97-AF65-F5344CB8AC3E}">
        <p14:creationId xmlns:p14="http://schemas.microsoft.com/office/powerpoint/2010/main" val="2049276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38200" y="377482"/>
            <a:ext cx="10515600" cy="1325563"/>
          </a:xfrm>
        </p:spPr>
        <p:txBody>
          <a:bodyPr/>
          <a:lstStyle/>
          <a:p>
            <a:r>
              <a:rPr lang="en-IN" dirty="0" smtClean="0"/>
              <a:t>Create Your Own Images </a:t>
            </a:r>
            <a:endParaRPr lang="en-IN" dirty="0"/>
          </a:p>
        </p:txBody>
      </p:sp>
      <p:sp>
        <p:nvSpPr>
          <p:cNvPr id="6" name="Content Placeholder 2"/>
          <p:cNvSpPr>
            <a:spLocks noGrp="1"/>
          </p:cNvSpPr>
          <p:nvPr>
            <p:ph idx="1"/>
          </p:nvPr>
        </p:nvSpPr>
        <p:spPr>
          <a:xfrm>
            <a:off x="838200" y="1825625"/>
            <a:ext cx="10515600" cy="4859380"/>
          </a:xfrm>
        </p:spPr>
        <p:txBody>
          <a:bodyPr>
            <a:normAutofit fontScale="92500" lnSpcReduction="10000"/>
          </a:bodyPr>
          <a:lstStyle/>
          <a:p>
            <a:r>
              <a:rPr lang="en-IN" dirty="0" smtClean="0"/>
              <a:t>We can create our own images by using</a:t>
            </a:r>
          </a:p>
          <a:p>
            <a:endParaRPr lang="en-IN" dirty="0"/>
          </a:p>
          <a:p>
            <a:r>
              <a:rPr lang="en-IN" dirty="0" err="1"/>
              <a:t>docker</a:t>
            </a:r>
            <a:r>
              <a:rPr lang="en-IN" dirty="0"/>
              <a:t> build -t simple:1.1 </a:t>
            </a:r>
            <a:r>
              <a:rPr lang="en-IN" dirty="0" smtClean="0"/>
              <a:t>.</a:t>
            </a:r>
          </a:p>
          <a:p>
            <a:endParaRPr lang="en-IN" dirty="0"/>
          </a:p>
          <a:p>
            <a:r>
              <a:rPr lang="en-IN" dirty="0" smtClean="0"/>
              <a:t>Where – t states </a:t>
            </a:r>
            <a:r>
              <a:rPr lang="en-IN" dirty="0" smtClean="0">
                <a:sym typeface="Wingdings" panose="05000000000000000000" pitchFamily="2" charset="2"/>
              </a:rPr>
              <a:t> run as foreground service</a:t>
            </a:r>
          </a:p>
          <a:p>
            <a:r>
              <a:rPr lang="en-IN" dirty="0" smtClean="0">
                <a:sym typeface="Wingdings" panose="05000000000000000000" pitchFamily="2" charset="2"/>
              </a:rPr>
              <a:t>Simple  is name of the image</a:t>
            </a:r>
          </a:p>
          <a:p>
            <a:r>
              <a:rPr lang="en-IN" dirty="0" smtClean="0">
                <a:sym typeface="Wingdings" panose="05000000000000000000" pitchFamily="2" charset="2"/>
              </a:rPr>
              <a:t>1.1  is versioning</a:t>
            </a:r>
          </a:p>
          <a:p>
            <a:r>
              <a:rPr lang="en-IN" dirty="0" smtClean="0">
                <a:sym typeface="Wingdings" panose="05000000000000000000" pitchFamily="2" charset="2"/>
              </a:rPr>
              <a:t>And important one in the command is usage of ‘.’, means include everything in the given application</a:t>
            </a:r>
          </a:p>
          <a:p>
            <a:r>
              <a:rPr lang="en-IN" dirty="0" smtClean="0">
                <a:sym typeface="Wingdings" panose="05000000000000000000" pitchFamily="2" charset="2"/>
              </a:rPr>
              <a:t>-f can also be used to specify </a:t>
            </a:r>
            <a:r>
              <a:rPr lang="en-IN" dirty="0"/>
              <a:t>can be used to specify a different </a:t>
            </a:r>
            <a:r>
              <a:rPr lang="en-IN" dirty="0" err="1"/>
              <a:t>Dockerfile</a:t>
            </a:r>
            <a:r>
              <a:rPr lang="en-IN" dirty="0"/>
              <a:t> location</a:t>
            </a:r>
            <a:endParaRPr lang="en-IN" dirty="0">
              <a:sym typeface="Wingdings" panose="05000000000000000000" pitchFamily="2" charset="2"/>
            </a:endParaRPr>
          </a:p>
          <a:p>
            <a:endParaRPr lang="en-IN" dirty="0" smtClean="0"/>
          </a:p>
        </p:txBody>
      </p:sp>
    </p:spTree>
    <p:extLst>
      <p:ext uri="{BB962C8B-B14F-4D97-AF65-F5344CB8AC3E}">
        <p14:creationId xmlns:p14="http://schemas.microsoft.com/office/powerpoint/2010/main" val="1163977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The </a:t>
            </a:r>
            <a:r>
              <a:rPr lang="en-IN" dirty="0" err="1" smtClean="0"/>
              <a:t>Dockerfile</a:t>
            </a:r>
            <a:endParaRPr lang="en-IN" dirty="0" smtClean="0"/>
          </a:p>
          <a:p>
            <a:endParaRPr lang="en-IN" dirty="0"/>
          </a:p>
          <a:p>
            <a:r>
              <a:rPr lang="en-IN" dirty="0"/>
              <a:t>A </a:t>
            </a:r>
            <a:r>
              <a:rPr lang="en-IN" dirty="0" err="1"/>
              <a:t>Dockerfile</a:t>
            </a:r>
            <a:r>
              <a:rPr lang="en-IN" dirty="0"/>
              <a:t> is a configuration file that allows us to specify instructions on how to build an </a:t>
            </a:r>
            <a:r>
              <a:rPr lang="en-IN" dirty="0" smtClean="0"/>
              <a:t>image</a:t>
            </a:r>
          </a:p>
          <a:p>
            <a:r>
              <a:rPr lang="en-IN" dirty="0"/>
              <a:t>It enables configuration as </a:t>
            </a:r>
            <a:r>
              <a:rPr lang="en-IN" dirty="0" smtClean="0"/>
              <a:t>code</a:t>
            </a:r>
          </a:p>
          <a:p>
            <a:r>
              <a:rPr lang="en-IN" dirty="0"/>
              <a:t># </a:t>
            </a:r>
            <a:r>
              <a:rPr lang="en-IN" dirty="0" err="1"/>
              <a:t>Dockerfile</a:t>
            </a:r>
            <a:r>
              <a:rPr lang="en-IN" dirty="0"/>
              <a:t> for </a:t>
            </a:r>
            <a:r>
              <a:rPr lang="en-IN" dirty="0" err="1"/>
              <a:t>myapp</a:t>
            </a:r>
            <a:r>
              <a:rPr lang="en-IN" dirty="0"/>
              <a:t> FROM ubuntu:14.04 RUN apt-get update &amp;&amp; apt-get install -y \ curl \ vim</a:t>
            </a:r>
          </a:p>
        </p:txBody>
      </p:sp>
      <p:sp>
        <p:nvSpPr>
          <p:cNvPr id="4" name="Title 3"/>
          <p:cNvSpPr>
            <a:spLocks noGrp="1"/>
          </p:cNvSpPr>
          <p:nvPr>
            <p:ph type="title"/>
          </p:nvPr>
        </p:nvSpPr>
        <p:spPr/>
        <p:txBody>
          <a:bodyPr/>
          <a:lstStyle/>
          <a:p>
            <a:r>
              <a:rPr lang="en-IN" dirty="0" smtClean="0"/>
              <a:t>Creating a Docker file</a:t>
            </a:r>
            <a:endParaRPr lang="en-IN" dirty="0"/>
          </a:p>
        </p:txBody>
      </p:sp>
    </p:spTree>
    <p:extLst>
      <p:ext uri="{BB962C8B-B14F-4D97-AF65-F5344CB8AC3E}">
        <p14:creationId xmlns:p14="http://schemas.microsoft.com/office/powerpoint/2010/main" val="1110780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Prerequisites</a:t>
            </a:r>
          </a:p>
        </p:txBody>
      </p:sp>
      <p:sp>
        <p:nvSpPr>
          <p:cNvPr id="3" name="Content Placeholder 2"/>
          <p:cNvSpPr>
            <a:spLocks noGrp="1"/>
          </p:cNvSpPr>
          <p:nvPr>
            <p:ph idx="1"/>
          </p:nvPr>
        </p:nvSpPr>
        <p:spPr/>
        <p:txBody>
          <a:bodyPr/>
          <a:lstStyle/>
          <a:p>
            <a:r>
              <a:rPr lang="en-IN" dirty="0" smtClean="0"/>
              <a:t>Linux commands</a:t>
            </a:r>
          </a:p>
          <a:p>
            <a:r>
              <a:rPr lang="en-IN" dirty="0" smtClean="0"/>
              <a:t>Development knowledge</a:t>
            </a:r>
          </a:p>
          <a:p>
            <a:r>
              <a:rPr lang="en-IN" dirty="0" smtClean="0"/>
              <a:t>Docker Hub account </a:t>
            </a:r>
          </a:p>
          <a:p>
            <a:r>
              <a:rPr lang="en-IN" dirty="0" smtClean="0"/>
              <a:t>AWS Account</a:t>
            </a:r>
            <a:endParaRPr lang="en-IN" dirty="0"/>
          </a:p>
        </p:txBody>
      </p:sp>
    </p:spTree>
    <p:extLst>
      <p:ext uri="{BB962C8B-B14F-4D97-AF65-F5344CB8AC3E}">
        <p14:creationId xmlns:p14="http://schemas.microsoft.com/office/powerpoint/2010/main" val="31773492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7375447" y="5095649"/>
            <a:ext cx="1718268" cy="713433"/>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de-CH" dirty="0" smtClean="0"/>
              <a:t>Container</a:t>
            </a:r>
          </a:p>
          <a:p>
            <a:pPr algn="ctr"/>
            <a:r>
              <a:rPr lang="de-CH" dirty="0" smtClean="0"/>
              <a:t>cid4</a:t>
            </a:r>
            <a:endParaRPr lang="en-US" dirty="0"/>
          </a:p>
        </p:txBody>
      </p:sp>
      <p:sp>
        <p:nvSpPr>
          <p:cNvPr id="5" name="Rounded Rectangle 4"/>
          <p:cNvSpPr/>
          <p:nvPr/>
        </p:nvSpPr>
        <p:spPr>
          <a:xfrm>
            <a:off x="7223047" y="4732231"/>
            <a:ext cx="1718268" cy="713433"/>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de-CH" dirty="0" smtClean="0"/>
              <a:t>Container</a:t>
            </a:r>
          </a:p>
          <a:p>
            <a:pPr algn="ctr"/>
            <a:r>
              <a:rPr lang="de-CH" dirty="0" smtClean="0"/>
              <a:t>cid3</a:t>
            </a:r>
            <a:endParaRPr lang="en-US" dirty="0"/>
          </a:p>
        </p:txBody>
      </p:sp>
      <p:sp>
        <p:nvSpPr>
          <p:cNvPr id="6" name="Text Placeholder 2"/>
          <p:cNvSpPr txBox="1">
            <a:spLocks/>
          </p:cNvSpPr>
          <p:nvPr/>
        </p:nvSpPr>
        <p:spPr>
          <a:xfrm>
            <a:off x="2741500" y="959109"/>
            <a:ext cx="6286589" cy="60702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mtClean="0">
                <a:solidFill>
                  <a:srgbClr val="0070C0"/>
                </a:solidFill>
              </a:rPr>
              <a:t>Image vs. Container</a:t>
            </a:r>
            <a:endParaRPr lang="en-US" dirty="0">
              <a:solidFill>
                <a:srgbClr val="0070C0"/>
              </a:solidFill>
            </a:endParaRPr>
          </a:p>
        </p:txBody>
      </p:sp>
      <p:sp>
        <p:nvSpPr>
          <p:cNvPr id="7" name="Rectangle 6"/>
          <p:cNvSpPr/>
          <p:nvPr/>
        </p:nvSpPr>
        <p:spPr>
          <a:xfrm>
            <a:off x="2825219" y="1909187"/>
            <a:ext cx="1718268" cy="71343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CH" dirty="0" smtClean="0"/>
              <a:t>Base Image</a:t>
            </a:r>
          </a:p>
          <a:p>
            <a:pPr algn="ctr"/>
            <a:r>
              <a:rPr lang="de-CH" i="1" dirty="0" smtClean="0"/>
              <a:t>busybox</a:t>
            </a:r>
            <a:r>
              <a:rPr lang="de-CH" i="1" dirty="0" smtClean="0"/>
              <a:t>:latest</a:t>
            </a:r>
            <a:endParaRPr lang="de-CH" i="1" dirty="0" smtClean="0"/>
          </a:p>
        </p:txBody>
      </p:sp>
      <p:sp>
        <p:nvSpPr>
          <p:cNvPr id="8" name="Rounded Rectangle 7"/>
          <p:cNvSpPr/>
          <p:nvPr/>
        </p:nvSpPr>
        <p:spPr>
          <a:xfrm>
            <a:off x="7015382" y="1909186"/>
            <a:ext cx="1718268" cy="713433"/>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de-CH" dirty="0" smtClean="0"/>
              <a:t>Container</a:t>
            </a:r>
          </a:p>
          <a:p>
            <a:pPr algn="ctr"/>
            <a:r>
              <a:rPr lang="de-CH" dirty="0" smtClean="0"/>
              <a:t>cid1</a:t>
            </a:r>
            <a:endParaRPr lang="en-US" dirty="0"/>
          </a:p>
        </p:txBody>
      </p:sp>
      <p:cxnSp>
        <p:nvCxnSpPr>
          <p:cNvPr id="9" name="Straight Arrow Connector 8"/>
          <p:cNvCxnSpPr>
            <a:stCxn id="7" idx="3"/>
            <a:endCxn id="8" idx="1"/>
          </p:cNvCxnSpPr>
          <p:nvPr/>
        </p:nvCxnSpPr>
        <p:spPr>
          <a:xfrm flipV="1">
            <a:off x="4543487" y="2265903"/>
            <a:ext cx="247189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483609" y="1918565"/>
            <a:ext cx="518091" cy="369332"/>
          </a:xfrm>
          <a:prstGeom prst="rect">
            <a:avLst/>
          </a:prstGeom>
          <a:noFill/>
        </p:spPr>
        <p:txBody>
          <a:bodyPr wrap="none" rtlCol="0">
            <a:spAutoFit/>
          </a:bodyPr>
          <a:lstStyle/>
          <a:p>
            <a:r>
              <a:rPr lang="de-CH" dirty="0" smtClean="0"/>
              <a:t>run</a:t>
            </a:r>
            <a:endParaRPr lang="en-US" dirty="0"/>
          </a:p>
        </p:txBody>
      </p:sp>
      <p:sp>
        <p:nvSpPr>
          <p:cNvPr id="11" name="Rounded Rectangle 10"/>
          <p:cNvSpPr/>
          <p:nvPr/>
        </p:nvSpPr>
        <p:spPr>
          <a:xfrm>
            <a:off x="7015382" y="3322385"/>
            <a:ext cx="1718268" cy="713433"/>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de-CH" dirty="0" smtClean="0"/>
              <a:t>Container</a:t>
            </a:r>
          </a:p>
          <a:p>
            <a:pPr algn="ctr"/>
            <a:r>
              <a:rPr lang="de-CH" dirty="0" smtClean="0"/>
              <a:t>cid1</a:t>
            </a:r>
            <a:endParaRPr lang="en-US" dirty="0"/>
          </a:p>
        </p:txBody>
      </p:sp>
      <p:cxnSp>
        <p:nvCxnSpPr>
          <p:cNvPr id="12" name="Straight Arrow Connector 11"/>
          <p:cNvCxnSpPr>
            <a:stCxn id="8" idx="2"/>
            <a:endCxn id="11" idx="0"/>
          </p:cNvCxnSpPr>
          <p:nvPr/>
        </p:nvCxnSpPr>
        <p:spPr>
          <a:xfrm>
            <a:off x="7874516" y="2622619"/>
            <a:ext cx="0" cy="6997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7845572" y="2781003"/>
            <a:ext cx="1962397" cy="369332"/>
          </a:xfrm>
          <a:prstGeom prst="rect">
            <a:avLst/>
          </a:prstGeom>
          <a:noFill/>
        </p:spPr>
        <p:txBody>
          <a:bodyPr wrap="none" rtlCol="0">
            <a:spAutoFit/>
          </a:bodyPr>
          <a:lstStyle/>
          <a:p>
            <a:r>
              <a:rPr lang="de-CH" dirty="0" smtClean="0"/>
              <a:t>cmd </a:t>
            </a:r>
            <a:r>
              <a:rPr lang="de-CH" dirty="0" smtClean="0">
                <a:sym typeface="Wingdings" panose="05000000000000000000" pitchFamily="2" charset="2"/>
              </a:rPr>
              <a:t> </a:t>
            </a:r>
            <a:r>
              <a:rPr lang="de-CH" dirty="0" smtClean="0"/>
              <a:t>new state</a:t>
            </a:r>
            <a:endParaRPr lang="en-US" dirty="0"/>
          </a:p>
        </p:txBody>
      </p:sp>
      <p:cxnSp>
        <p:nvCxnSpPr>
          <p:cNvPr id="14" name="Straight Arrow Connector 13"/>
          <p:cNvCxnSpPr>
            <a:stCxn id="11" idx="1"/>
            <a:endCxn id="15" idx="3"/>
          </p:cNvCxnSpPr>
          <p:nvPr/>
        </p:nvCxnSpPr>
        <p:spPr>
          <a:xfrm flipH="1" flipV="1">
            <a:off x="4559761" y="3676645"/>
            <a:ext cx="2455621" cy="24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841493" y="3319928"/>
            <a:ext cx="1718268" cy="71343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de-CH" dirty="0" smtClean="0"/>
              <a:t>New Image</a:t>
            </a:r>
          </a:p>
          <a:p>
            <a:pPr algn="ctr"/>
            <a:r>
              <a:rPr lang="de-CH" dirty="0" smtClean="0"/>
              <a:t>iid1</a:t>
            </a:r>
          </a:p>
        </p:txBody>
      </p:sp>
      <p:sp>
        <p:nvSpPr>
          <p:cNvPr id="16" name="TextBox 15"/>
          <p:cNvSpPr txBox="1"/>
          <p:nvPr/>
        </p:nvSpPr>
        <p:spPr>
          <a:xfrm>
            <a:off x="5339615" y="3322385"/>
            <a:ext cx="928459" cy="369332"/>
          </a:xfrm>
          <a:prstGeom prst="rect">
            <a:avLst/>
          </a:prstGeom>
          <a:noFill/>
        </p:spPr>
        <p:txBody>
          <a:bodyPr wrap="none" rtlCol="0">
            <a:spAutoFit/>
          </a:bodyPr>
          <a:lstStyle/>
          <a:p>
            <a:r>
              <a:rPr lang="de-CH" dirty="0" smtClean="0"/>
              <a:t>commit</a:t>
            </a:r>
            <a:endParaRPr lang="en-US" dirty="0"/>
          </a:p>
        </p:txBody>
      </p:sp>
      <p:cxnSp>
        <p:nvCxnSpPr>
          <p:cNvPr id="17" name="Straight Arrow Connector 16"/>
          <p:cNvCxnSpPr>
            <a:stCxn id="15" idx="0"/>
            <a:endCxn id="7" idx="2"/>
          </p:cNvCxnSpPr>
          <p:nvPr/>
        </p:nvCxnSpPr>
        <p:spPr>
          <a:xfrm flipH="1" flipV="1">
            <a:off x="3684353" y="2622620"/>
            <a:ext cx="16274" cy="6973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661175" y="2801546"/>
            <a:ext cx="1402948" cy="369332"/>
          </a:xfrm>
          <a:prstGeom prst="rect">
            <a:avLst/>
          </a:prstGeom>
          <a:noFill/>
        </p:spPr>
        <p:txBody>
          <a:bodyPr wrap="none" rtlCol="0">
            <a:spAutoFit/>
          </a:bodyPr>
          <a:lstStyle/>
          <a:p>
            <a:r>
              <a:rPr lang="de-CH" dirty="0" smtClean="0"/>
              <a:t>base image</a:t>
            </a:r>
            <a:endParaRPr lang="en-US" dirty="0"/>
          </a:p>
        </p:txBody>
      </p:sp>
      <p:sp>
        <p:nvSpPr>
          <p:cNvPr id="19" name="Rounded Rectangle 18"/>
          <p:cNvSpPr/>
          <p:nvPr/>
        </p:nvSpPr>
        <p:spPr>
          <a:xfrm>
            <a:off x="7070647" y="4378867"/>
            <a:ext cx="1718268" cy="713433"/>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de-CH" dirty="0" smtClean="0"/>
              <a:t>Container</a:t>
            </a:r>
          </a:p>
          <a:p>
            <a:pPr algn="ctr"/>
            <a:r>
              <a:rPr lang="de-CH" dirty="0" smtClean="0"/>
              <a:t>cid2</a:t>
            </a:r>
            <a:endParaRPr lang="en-US" dirty="0"/>
          </a:p>
        </p:txBody>
      </p:sp>
      <p:cxnSp>
        <p:nvCxnSpPr>
          <p:cNvPr id="20" name="Straight Arrow Connector 19"/>
          <p:cNvCxnSpPr>
            <a:stCxn id="15" idx="2"/>
            <a:endCxn id="19" idx="1"/>
          </p:cNvCxnSpPr>
          <p:nvPr/>
        </p:nvCxnSpPr>
        <p:spPr>
          <a:xfrm>
            <a:off x="3700627" y="4033361"/>
            <a:ext cx="3370020" cy="7022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5544798" y="4045976"/>
            <a:ext cx="518091" cy="369332"/>
          </a:xfrm>
          <a:prstGeom prst="rect">
            <a:avLst/>
          </a:prstGeom>
          <a:noFill/>
        </p:spPr>
        <p:txBody>
          <a:bodyPr wrap="none" rtlCol="0">
            <a:spAutoFit/>
          </a:bodyPr>
          <a:lstStyle/>
          <a:p>
            <a:r>
              <a:rPr lang="de-CH" dirty="0" smtClean="0"/>
              <a:t>run</a:t>
            </a:r>
            <a:endParaRPr lang="en-US" dirty="0"/>
          </a:p>
        </p:txBody>
      </p:sp>
    </p:spTree>
    <p:extLst>
      <p:ext uri="{BB962C8B-B14F-4D97-AF65-F5344CB8AC3E}">
        <p14:creationId xmlns:p14="http://schemas.microsoft.com/office/powerpoint/2010/main" val="7102623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Kitematic</a:t>
            </a:r>
            <a:endParaRPr lang="en-IN" dirty="0"/>
          </a:p>
        </p:txBody>
      </p:sp>
      <p:sp>
        <p:nvSpPr>
          <p:cNvPr id="3" name="Content Placeholder 2"/>
          <p:cNvSpPr>
            <a:spLocks noGrp="1"/>
          </p:cNvSpPr>
          <p:nvPr>
            <p:ph idx="1"/>
          </p:nvPr>
        </p:nvSpPr>
        <p:spPr/>
        <p:txBody>
          <a:bodyPr/>
          <a:lstStyle/>
          <a:p>
            <a:pPr marL="0" indent="0">
              <a:buNone/>
            </a:pPr>
            <a:r>
              <a:rPr lang="en-IN" dirty="0"/>
              <a:t>● </a:t>
            </a:r>
            <a:r>
              <a:rPr lang="en-IN" dirty="0" smtClean="0"/>
              <a:t>GUI </a:t>
            </a:r>
            <a:r>
              <a:rPr lang="en-IN" dirty="0"/>
              <a:t>for Docker </a:t>
            </a:r>
            <a:endParaRPr lang="en-IN" dirty="0" smtClean="0"/>
          </a:p>
          <a:p>
            <a:pPr marL="0" indent="0">
              <a:buNone/>
            </a:pPr>
            <a:r>
              <a:rPr lang="en-IN" dirty="0" smtClean="0"/>
              <a:t>● </a:t>
            </a:r>
            <a:r>
              <a:rPr lang="en-IN" dirty="0"/>
              <a:t>Start and stop containers </a:t>
            </a:r>
            <a:endParaRPr lang="en-IN" dirty="0" smtClean="0"/>
          </a:p>
          <a:p>
            <a:pPr marL="0" indent="0">
              <a:buNone/>
            </a:pPr>
            <a:r>
              <a:rPr lang="en-IN" dirty="0" smtClean="0"/>
              <a:t>● </a:t>
            </a:r>
            <a:r>
              <a:rPr lang="en-IN" dirty="0"/>
              <a:t>Connects to Docker Hub to access your images</a:t>
            </a:r>
          </a:p>
        </p:txBody>
      </p:sp>
    </p:spTree>
    <p:extLst>
      <p:ext uri="{BB962C8B-B14F-4D97-AF65-F5344CB8AC3E}">
        <p14:creationId xmlns:p14="http://schemas.microsoft.com/office/powerpoint/2010/main" val="1335150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24000" y="-1"/>
            <a:ext cx="9144000" cy="6858001"/>
          </a:xfrm>
          <a:prstGeom prst="rect">
            <a:avLst/>
          </a:prstGeom>
        </p:spPr>
      </p:pic>
    </p:spTree>
    <p:extLst>
      <p:ext uri="{BB962C8B-B14F-4D97-AF65-F5344CB8AC3E}">
        <p14:creationId xmlns:p14="http://schemas.microsoft.com/office/powerpoint/2010/main" val="40465709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5658" y="3014164"/>
            <a:ext cx="8229600" cy="1143000"/>
          </a:xfrm>
        </p:spPr>
        <p:txBody>
          <a:bodyPr/>
          <a:lstStyle/>
          <a:p>
            <a:r>
              <a:rPr lang="en-US" sz="3600" dirty="0"/>
              <a:t>Thank You.</a:t>
            </a:r>
            <a:endParaRPr lang="en-US" sz="3600" dirty="0"/>
          </a:p>
        </p:txBody>
      </p:sp>
    </p:spTree>
    <p:extLst>
      <p:ext uri="{BB962C8B-B14F-4D97-AF65-F5344CB8AC3E}">
        <p14:creationId xmlns:p14="http://schemas.microsoft.com/office/powerpoint/2010/main" val="22604146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182032"/>
            <a:ext cx="10515600" cy="4705002"/>
          </a:xfrm>
        </p:spPr>
        <p:txBody>
          <a:bodyPr>
            <a:normAutofit/>
          </a:bodyPr>
          <a:lstStyle/>
          <a:p>
            <a:pPr marL="0" lvl="0" indent="0">
              <a:lnSpc>
                <a:spcPct val="100000"/>
              </a:lnSpc>
              <a:spcBef>
                <a:spcPts val="0"/>
              </a:spcBef>
              <a:buNone/>
              <a:defRPr/>
            </a:pPr>
            <a:r>
              <a:rPr lang="en-IN" dirty="0"/>
              <a:t>Wikipedia defines </a:t>
            </a:r>
            <a:r>
              <a:rPr lang="en-IN" dirty="0">
                <a:hlinkClick r:id="rId3"/>
              </a:rPr>
              <a:t>Docker</a:t>
            </a:r>
            <a:r>
              <a:rPr lang="en-IN" dirty="0"/>
              <a:t> as </a:t>
            </a:r>
            <a:r>
              <a:rPr lang="en-IN" i="1" dirty="0"/>
              <a:t>an open-source project that automates the deployment of software applications inside </a:t>
            </a:r>
            <a:r>
              <a:rPr lang="en-IN" b="1" i="1" dirty="0"/>
              <a:t>containers</a:t>
            </a:r>
            <a:r>
              <a:rPr lang="en-IN" i="1" dirty="0"/>
              <a:t> by providing an additional layer of abstraction and automation of </a:t>
            </a:r>
            <a:r>
              <a:rPr lang="en-IN" b="1" i="1" dirty="0"/>
              <a:t>OS-level virtualization</a:t>
            </a:r>
            <a:r>
              <a:rPr lang="en-IN" i="1" dirty="0"/>
              <a:t> on Linux.</a:t>
            </a:r>
            <a:endParaRPr lang="en-IN" dirty="0"/>
          </a:p>
        </p:txBody>
      </p:sp>
      <p:sp>
        <p:nvSpPr>
          <p:cNvPr id="3" name="Title 2"/>
          <p:cNvSpPr>
            <a:spLocks noGrp="1"/>
          </p:cNvSpPr>
          <p:nvPr>
            <p:ph type="title"/>
          </p:nvPr>
        </p:nvSpPr>
        <p:spPr>
          <a:xfrm>
            <a:off x="838200" y="-14016"/>
            <a:ext cx="10515600" cy="1325563"/>
          </a:xfrm>
        </p:spPr>
        <p:txBody>
          <a:bodyPr/>
          <a:lstStyle/>
          <a:p>
            <a:r>
              <a:rPr lang="en-US" dirty="0"/>
              <a:t>Docker</a:t>
            </a:r>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9823" y="3125528"/>
            <a:ext cx="5896587" cy="31786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717538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7500" lnSpcReduction="20000"/>
          </a:bodyPr>
          <a:lstStyle/>
          <a:p>
            <a:endParaRPr lang="en-IN" dirty="0"/>
          </a:p>
          <a:p>
            <a:r>
              <a:rPr lang="en-IN" dirty="0"/>
              <a:t>Advantages:</a:t>
            </a:r>
          </a:p>
          <a:p>
            <a:endParaRPr lang="en-IN" dirty="0"/>
          </a:p>
          <a:p>
            <a:r>
              <a:rPr lang="en-IN" dirty="0"/>
              <a:t>Better resource pooling − One physical machine divided into multiple virtual machines</a:t>
            </a:r>
          </a:p>
          <a:p>
            <a:endParaRPr lang="en-IN" dirty="0"/>
          </a:p>
          <a:p>
            <a:r>
              <a:rPr lang="en-IN" dirty="0"/>
              <a:t>Limitations:</a:t>
            </a:r>
          </a:p>
          <a:p>
            <a:endParaRPr lang="en-IN" dirty="0"/>
          </a:p>
          <a:p>
            <a:r>
              <a:rPr lang="en-IN" dirty="0" smtClean="0"/>
              <a:t> </a:t>
            </a:r>
            <a:r>
              <a:rPr lang="en-IN" dirty="0"/>
              <a:t>Each VM stills requires − CPU allocation − Storage − RAM</a:t>
            </a:r>
          </a:p>
          <a:p>
            <a:r>
              <a:rPr lang="en-IN" dirty="0" smtClean="0"/>
              <a:t> </a:t>
            </a:r>
            <a:r>
              <a:rPr lang="en-IN" dirty="0"/>
              <a:t>The more VM’s you run, the more resources you need</a:t>
            </a:r>
          </a:p>
          <a:p>
            <a:r>
              <a:rPr lang="en-IN" dirty="0" smtClean="0"/>
              <a:t> </a:t>
            </a:r>
            <a:r>
              <a:rPr lang="en-IN" dirty="0"/>
              <a:t>Guest OS means wasted resources</a:t>
            </a:r>
          </a:p>
          <a:p>
            <a:r>
              <a:rPr lang="en-IN" dirty="0" smtClean="0"/>
              <a:t> </a:t>
            </a:r>
            <a:r>
              <a:rPr lang="en-IN" dirty="0"/>
              <a:t>Application portability not guaranteed</a:t>
            </a:r>
          </a:p>
        </p:txBody>
      </p:sp>
      <p:sp>
        <p:nvSpPr>
          <p:cNvPr id="4" name="Rectangle 3"/>
          <p:cNvSpPr/>
          <p:nvPr/>
        </p:nvSpPr>
        <p:spPr>
          <a:xfrm>
            <a:off x="996773" y="1064389"/>
            <a:ext cx="8616783" cy="769441"/>
          </a:xfrm>
          <a:prstGeom prst="rect">
            <a:avLst/>
          </a:prstGeom>
        </p:spPr>
        <p:txBody>
          <a:bodyPr wrap="square">
            <a:spAutoFit/>
          </a:bodyPr>
          <a:lstStyle/>
          <a:p>
            <a:r>
              <a:rPr lang="en-IN" sz="2200" dirty="0" smtClean="0"/>
              <a:t>• </a:t>
            </a:r>
            <a:r>
              <a:rPr lang="en-IN" sz="2200" dirty="0"/>
              <a:t>One physical server can contain multiple applications </a:t>
            </a:r>
          </a:p>
          <a:p>
            <a:r>
              <a:rPr lang="en-IN" sz="2200" dirty="0"/>
              <a:t>• Each application runs in a virtual machine (VM)</a:t>
            </a:r>
          </a:p>
        </p:txBody>
      </p:sp>
      <p:sp>
        <p:nvSpPr>
          <p:cNvPr id="5" name="Rectangle 4"/>
          <p:cNvSpPr/>
          <p:nvPr/>
        </p:nvSpPr>
        <p:spPr>
          <a:xfrm>
            <a:off x="838200" y="298490"/>
            <a:ext cx="4895956" cy="523220"/>
          </a:xfrm>
          <a:prstGeom prst="rect">
            <a:avLst/>
          </a:prstGeom>
        </p:spPr>
        <p:txBody>
          <a:bodyPr wrap="none">
            <a:spAutoFit/>
          </a:bodyPr>
          <a:lstStyle/>
          <a:p>
            <a:r>
              <a:rPr lang="en-IN" sz="2800" dirty="0">
                <a:solidFill>
                  <a:srgbClr val="0070C0"/>
                </a:solidFill>
              </a:rPr>
              <a:t>Hypervisor-based Virtualization</a:t>
            </a:r>
            <a:endParaRPr lang="en-IN" sz="2800" dirty="0">
              <a:solidFill>
                <a:srgbClr val="0070C0"/>
              </a:solidFill>
            </a:endParaRPr>
          </a:p>
        </p:txBody>
      </p:sp>
    </p:spTree>
    <p:extLst>
      <p:ext uri="{BB962C8B-B14F-4D97-AF65-F5344CB8AC3E}">
        <p14:creationId xmlns:p14="http://schemas.microsoft.com/office/powerpoint/2010/main" val="30465991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2583872" y="434095"/>
            <a:ext cx="6286589" cy="60702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smtClean="0"/>
              <a:t>Docker vs. Virtual Machine</a:t>
            </a:r>
            <a:endParaRPr lang="en-US" dirty="0"/>
          </a:p>
        </p:txBody>
      </p:sp>
      <p:pic>
        <p:nvPicPr>
          <p:cNvPr id="5" name="Picture 4"/>
          <p:cNvPicPr>
            <a:picLocks noChangeAspect="1"/>
          </p:cNvPicPr>
          <p:nvPr/>
        </p:nvPicPr>
        <p:blipFill>
          <a:blip r:embed="rId3"/>
          <a:stretch>
            <a:fillRect/>
          </a:stretch>
        </p:blipFill>
        <p:spPr>
          <a:xfrm>
            <a:off x="7074055" y="1366774"/>
            <a:ext cx="2527432" cy="2819205"/>
          </a:xfrm>
          <a:prstGeom prst="rect">
            <a:avLst/>
          </a:prstGeom>
        </p:spPr>
      </p:pic>
      <p:pic>
        <p:nvPicPr>
          <p:cNvPr id="6" name="Picture 5"/>
          <p:cNvPicPr>
            <a:picLocks noChangeAspect="1"/>
          </p:cNvPicPr>
          <p:nvPr/>
        </p:nvPicPr>
        <p:blipFill>
          <a:blip r:embed="rId4"/>
          <a:stretch>
            <a:fillRect/>
          </a:stretch>
        </p:blipFill>
        <p:spPr>
          <a:xfrm>
            <a:off x="2812472" y="2143571"/>
            <a:ext cx="2542589" cy="2042408"/>
          </a:xfrm>
          <a:prstGeom prst="rect">
            <a:avLst/>
          </a:prstGeom>
        </p:spPr>
      </p:pic>
      <p:sp>
        <p:nvSpPr>
          <p:cNvPr id="7" name="TextBox 6"/>
          <p:cNvSpPr txBox="1"/>
          <p:nvPr/>
        </p:nvSpPr>
        <p:spPr>
          <a:xfrm>
            <a:off x="7316534" y="6279256"/>
            <a:ext cx="4942507" cy="369332"/>
          </a:xfrm>
          <a:prstGeom prst="rect">
            <a:avLst/>
          </a:prstGeom>
          <a:noFill/>
        </p:spPr>
        <p:txBody>
          <a:bodyPr wrap="none" rtlCol="0">
            <a:spAutoFit/>
          </a:bodyPr>
          <a:lstStyle/>
          <a:p>
            <a:r>
              <a:rPr lang="de-CH" dirty="0"/>
              <a:t>Source: https://www.docker.com/whatisdocker/</a:t>
            </a:r>
            <a:endParaRPr lang="en-US" dirty="0"/>
          </a:p>
        </p:txBody>
      </p:sp>
      <p:sp>
        <p:nvSpPr>
          <p:cNvPr id="8" name="Rectangle 7"/>
          <p:cNvSpPr/>
          <p:nvPr/>
        </p:nvSpPr>
        <p:spPr>
          <a:xfrm>
            <a:off x="1223320" y="4482540"/>
            <a:ext cx="9996614" cy="1477328"/>
          </a:xfrm>
          <a:prstGeom prst="rect">
            <a:avLst/>
          </a:prstGeom>
        </p:spPr>
        <p:txBody>
          <a:bodyPr wrap="square">
            <a:spAutoFit/>
          </a:bodyPr>
          <a:lstStyle/>
          <a:p>
            <a:endParaRPr lang="en-IN" dirty="0"/>
          </a:p>
          <a:p>
            <a:r>
              <a:rPr lang="en-IN" dirty="0"/>
              <a:t>Docker containers don’t run in their own virtual machines, but share a Linux kernel.</a:t>
            </a:r>
          </a:p>
          <a:p>
            <a:endParaRPr lang="en-IN" dirty="0"/>
          </a:p>
          <a:p>
            <a:r>
              <a:rPr lang="en-IN" dirty="0"/>
              <a:t>Docker is that it allows users to </a:t>
            </a:r>
            <a:r>
              <a:rPr lang="en-IN" b="1" dirty="0"/>
              <a:t>package an application with all of its dependencies into a standardized unit</a:t>
            </a:r>
            <a:r>
              <a:rPr lang="en-IN" dirty="0"/>
              <a:t> for software development.</a:t>
            </a:r>
            <a:endParaRPr lang="en-IN" dirty="0"/>
          </a:p>
        </p:txBody>
      </p:sp>
      <p:sp>
        <p:nvSpPr>
          <p:cNvPr id="10" name="Rectangle 9"/>
          <p:cNvSpPr/>
          <p:nvPr/>
        </p:nvSpPr>
        <p:spPr>
          <a:xfrm>
            <a:off x="6878881" y="4185979"/>
            <a:ext cx="3201710" cy="369332"/>
          </a:xfrm>
          <a:prstGeom prst="rect">
            <a:avLst/>
          </a:prstGeom>
        </p:spPr>
        <p:txBody>
          <a:bodyPr wrap="none">
            <a:spAutoFit/>
          </a:bodyPr>
          <a:lstStyle/>
          <a:p>
            <a:r>
              <a:rPr lang="en-IN" b="1" dirty="0"/>
              <a:t>Hypervisor-based Virtualization</a:t>
            </a:r>
          </a:p>
        </p:txBody>
      </p:sp>
    </p:spTree>
    <p:extLst>
      <p:ext uri="{BB962C8B-B14F-4D97-AF65-F5344CB8AC3E}">
        <p14:creationId xmlns:p14="http://schemas.microsoft.com/office/powerpoint/2010/main" val="3077253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smtClean="0"/>
              <a:t>What is container?</a:t>
            </a:r>
            <a:endParaRPr lang="en-IN" sz="3200" b="1" dirty="0"/>
          </a:p>
        </p:txBody>
      </p:sp>
      <p:pic>
        <p:nvPicPr>
          <p:cNvPr id="6"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6690" y="1690688"/>
            <a:ext cx="9178620" cy="41582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91663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nvSpPr>
        <p:spPr>
          <a:xfrm>
            <a:off x="1103380" y="283464"/>
            <a:ext cx="8229600"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0070C0"/>
                </a:solidFill>
              </a:rPr>
              <a:t>What are the possibilities</a:t>
            </a:r>
          </a:p>
        </p:txBody>
      </p:sp>
      <p:pic>
        <p:nvPicPr>
          <p:cNvPr id="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402" y="1773936"/>
            <a:ext cx="8661792"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61939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nvSpPr>
        <p:spPr>
          <a:xfrm>
            <a:off x="2081212" y="469594"/>
            <a:ext cx="8229600"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0070C0"/>
                </a:solidFill>
              </a:rPr>
              <a:t>SOLUTION—shipping containers</a:t>
            </a:r>
          </a:p>
        </p:txBody>
      </p:sp>
      <p:pic>
        <p:nvPicPr>
          <p:cNvPr id="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4012" y="2634980"/>
            <a:ext cx="8943975" cy="375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36721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Today’s Shipping…</a:t>
            </a:r>
            <a:endParaRPr lang="en-IN" dirty="0"/>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096087"/>
            <a:ext cx="8839200" cy="41823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1496447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960</TotalTime>
  <Words>884</Words>
  <Application>Microsoft Office PowerPoint</Application>
  <PresentationFormat>Widescreen</PresentationFormat>
  <Paragraphs>170</Paragraphs>
  <Slides>23</Slides>
  <Notes>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Wingdings</vt:lpstr>
      <vt:lpstr>Office Theme</vt:lpstr>
      <vt:lpstr>DOCKER</vt:lpstr>
      <vt:lpstr>Prerequisites</vt:lpstr>
      <vt:lpstr>Docker</vt:lpstr>
      <vt:lpstr>PowerPoint Presentation</vt:lpstr>
      <vt:lpstr>PowerPoint Presentation</vt:lpstr>
      <vt:lpstr>What is container?</vt:lpstr>
      <vt:lpstr>PowerPoint Presentation</vt:lpstr>
      <vt:lpstr>PowerPoint Presentation</vt:lpstr>
      <vt:lpstr>Today’s Shipping…</vt:lpstr>
      <vt:lpstr>PowerPoint Presentation</vt:lpstr>
      <vt:lpstr>PowerPoint Presentation</vt:lpstr>
      <vt:lpstr>Containers</vt:lpstr>
      <vt:lpstr>Installation of Docker</vt:lpstr>
      <vt:lpstr>Docker Commands  </vt:lpstr>
      <vt:lpstr>Docker Run  command   </vt:lpstr>
      <vt:lpstr>Docker Images command  </vt:lpstr>
      <vt:lpstr>Basic commands</vt:lpstr>
      <vt:lpstr>Create Your Own Images </vt:lpstr>
      <vt:lpstr>Creating a Docker file</vt:lpstr>
      <vt:lpstr>PowerPoint Presentation</vt:lpstr>
      <vt:lpstr>Kitematic</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dc:title>
  <dc:creator>DELL</dc:creator>
  <cp:lastModifiedBy>DELL</cp:lastModifiedBy>
  <cp:revision>63</cp:revision>
  <dcterms:created xsi:type="dcterms:W3CDTF">2018-11-25T02:18:09Z</dcterms:created>
  <dcterms:modified xsi:type="dcterms:W3CDTF">2018-11-28T10:29:29Z</dcterms:modified>
</cp:coreProperties>
</file>

<file path=docProps/thumbnail.jpeg>
</file>